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7559675" cy="10691800"/>
  <p:embeddedFontLst>
    <p:embeddedFont>
      <p:font typeface="Mulish"/>
      <p:regular r:id="rId44"/>
      <p:bold r:id="rId45"/>
      <p:italic r:id="rId46"/>
      <p:boldItalic r:id="rId47"/>
    </p:embeddedFont>
    <p:embeddedFont>
      <p:font typeface="Mulish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jejrA7pmufx+7nMY6zLUgRVyzN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ulish-regular.fntdata"/><Relationship Id="rId43" Type="http://schemas.openxmlformats.org/officeDocument/2006/relationships/slide" Target="slides/slide38.xml"/><Relationship Id="rId46" Type="http://schemas.openxmlformats.org/officeDocument/2006/relationships/font" Target="fonts/Mulish-italic.fntdata"/><Relationship Id="rId45" Type="http://schemas.openxmlformats.org/officeDocument/2006/relationships/font" Target="fonts/Mulish-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ulishLight-regular.fntdata"/><Relationship Id="rId47" Type="http://schemas.openxmlformats.org/officeDocument/2006/relationships/font" Target="fonts/Mulish-boldItalic.fntdata"/><Relationship Id="rId49" Type="http://schemas.openxmlformats.org/officeDocument/2006/relationships/font" Target="fonts/Mulish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ulishLight-boldItalic.fntdata"/><Relationship Id="rId50" Type="http://schemas.openxmlformats.org/officeDocument/2006/relationships/font" Target="fonts/MulishLight-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6600" cy="5365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81488" y="0"/>
            <a:ext cx="3276600" cy="5365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5238"/>
            <a:ext cx="3276600" cy="5365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10e2550d7_0_66: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1b10e2550d7_0_66: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10e2550d7_0_132: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1b10e2550d7_0_132: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b27748a92b_0_13: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1b27748a92b_0_13: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27748a92b_0_32: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1b27748a92b_0_32: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b27748a92b_0_62: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1b27748a92b_0_62: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b27748a92b_0_82: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1b27748a92b_0_82: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27748a92b_0_52: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1b27748a92b_0_52: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10e2550d7_0_144: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g1b10e2550d7_0_144: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27748a92b_0_100: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1b27748a92b_0_100: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b27748a92b_0_110: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1b27748a92b_0_110: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395c01094_0_48:notes"/>
          <p:cNvSpPr txBox="1"/>
          <p:nvPr>
            <p:ph idx="1" type="body"/>
          </p:nvPr>
        </p:nvSpPr>
        <p:spPr>
          <a:xfrm>
            <a:off x="755968" y="5078605"/>
            <a:ext cx="6047700" cy="4811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12395c01094_0_48:notes"/>
          <p:cNvSpPr/>
          <p:nvPr>
            <p:ph idx="2" type="sldImg"/>
          </p:nvPr>
        </p:nvSpPr>
        <p:spPr>
          <a:xfrm>
            <a:off x="419982" y="801885"/>
            <a:ext cx="6719700" cy="400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b27748a92b_0_122: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1b27748a92b_0_122: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b27748a92b_0_136: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1b27748a92b_0_136: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b27748a92b_0_157: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1b27748a92b_0_157: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b27748a92b_0_151: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1b27748a92b_0_151: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b27748a92b_0_171: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1b27748a92b_0_171: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b27748a92b_0_208: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1b27748a92b_0_208: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b27748a92b_0_186: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1b27748a92b_0_186: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b27748a92b_0_229: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1b27748a92b_0_229: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b27748a92b_0_241: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g1b27748a92b_0_241: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b27748a92b_0_250: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1b27748a92b_0_250: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10e2550d7_0_89: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1b10e2550d7_0_89: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b27748a92b_0_200: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1b27748a92b_0_200: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b27748a92b_0_271: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g1b27748a92b_0_271: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b27748a92b_0_280: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g1b27748a92b_0_280: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b27748a92b_0_300: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g1b27748a92b_0_300: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b27748a92b_0_321: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g1b27748a92b_0_321: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b27748a92b_0_343: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1b27748a92b_0_343: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b27748a92b_0_364: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g1b27748a92b_0_364: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b27748a92b_0_383: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1b27748a92b_0_383: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27748a92b_0_390: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1b27748a92b_0_390: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10e2550d7_0_98: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1b10e2550d7_0_98: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b10e2550d7_0_106: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1b10e2550d7_0_106: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10e2550d7_0_32: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1b10e2550d7_0_32: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b10e2550d7_0_114: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1b10e2550d7_0_114: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b10e2550d7_0_44: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1b10e2550d7_0_44: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b10e2550d7_0_6: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1b10e2550d7_0_6: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9" name="Shape 49"/>
        <p:cNvGrpSpPr/>
        <p:nvPr/>
      </p:nvGrpSpPr>
      <p:grpSpPr>
        <a:xfrm>
          <a:off x="0" y="0"/>
          <a:ext cx="0" cy="0"/>
          <a:chOff x="0" y="0"/>
          <a:chExt cx="0" cy="0"/>
        </a:xfrm>
      </p:grpSpPr>
      <p:sp>
        <p:nvSpPr>
          <p:cNvPr id="50" name="Google Shape;50;p20"/>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 type="body"/>
          </p:nvPr>
        </p:nvSpPr>
        <p:spPr>
          <a:xfrm>
            <a:off x="609480" y="1600200"/>
            <a:ext cx="1076940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0"/>
          <p:cNvSpPr txBox="1"/>
          <p:nvPr>
            <p:ph idx="2" type="body"/>
          </p:nvPr>
        </p:nvSpPr>
        <p:spPr>
          <a:xfrm>
            <a:off x="609480" y="4028040"/>
            <a:ext cx="1076940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3" name="Shape 53"/>
        <p:cNvGrpSpPr/>
        <p:nvPr/>
      </p:nvGrpSpPr>
      <p:grpSpPr>
        <a:xfrm>
          <a:off x="0" y="0"/>
          <a:ext cx="0" cy="0"/>
          <a:chOff x="0" y="0"/>
          <a:chExt cx="0" cy="0"/>
        </a:xfrm>
      </p:grpSpPr>
      <p:sp>
        <p:nvSpPr>
          <p:cNvPr id="54" name="Google Shape;54;p21"/>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 type="body"/>
          </p:nvPr>
        </p:nvSpPr>
        <p:spPr>
          <a:xfrm>
            <a:off x="60948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1"/>
          <p:cNvSpPr txBox="1"/>
          <p:nvPr>
            <p:ph idx="2" type="body"/>
          </p:nvPr>
        </p:nvSpPr>
        <p:spPr>
          <a:xfrm>
            <a:off x="612792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1"/>
          <p:cNvSpPr txBox="1"/>
          <p:nvPr>
            <p:ph idx="3" type="body"/>
          </p:nvPr>
        </p:nvSpPr>
        <p:spPr>
          <a:xfrm>
            <a:off x="609480" y="402804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1"/>
          <p:cNvSpPr txBox="1"/>
          <p:nvPr>
            <p:ph idx="4" type="body"/>
          </p:nvPr>
        </p:nvSpPr>
        <p:spPr>
          <a:xfrm>
            <a:off x="6127920" y="402804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9" name="Shape 59"/>
        <p:cNvGrpSpPr/>
        <p:nvPr/>
      </p:nvGrpSpPr>
      <p:grpSpPr>
        <a:xfrm>
          <a:off x="0" y="0"/>
          <a:ext cx="0" cy="0"/>
          <a:chOff x="0" y="0"/>
          <a:chExt cx="0" cy="0"/>
        </a:xfrm>
      </p:grpSpPr>
      <p:sp>
        <p:nvSpPr>
          <p:cNvPr id="60" name="Google Shape;60;p22"/>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2"/>
          <p:cNvSpPr txBox="1"/>
          <p:nvPr>
            <p:ph idx="1" type="body"/>
          </p:nvPr>
        </p:nvSpPr>
        <p:spPr>
          <a:xfrm>
            <a:off x="609480" y="160020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2"/>
          <p:cNvSpPr txBox="1"/>
          <p:nvPr>
            <p:ph idx="2" type="body"/>
          </p:nvPr>
        </p:nvSpPr>
        <p:spPr>
          <a:xfrm>
            <a:off x="4250880" y="160020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2"/>
          <p:cNvSpPr txBox="1"/>
          <p:nvPr>
            <p:ph idx="3" type="body"/>
          </p:nvPr>
        </p:nvSpPr>
        <p:spPr>
          <a:xfrm>
            <a:off x="7891920" y="160020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22"/>
          <p:cNvSpPr txBox="1"/>
          <p:nvPr>
            <p:ph idx="4" type="body"/>
          </p:nvPr>
        </p:nvSpPr>
        <p:spPr>
          <a:xfrm>
            <a:off x="609480" y="402804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2"/>
          <p:cNvSpPr txBox="1"/>
          <p:nvPr>
            <p:ph idx="5" type="body"/>
          </p:nvPr>
        </p:nvSpPr>
        <p:spPr>
          <a:xfrm>
            <a:off x="4250880" y="402804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2"/>
          <p:cNvSpPr txBox="1"/>
          <p:nvPr>
            <p:ph idx="6" type="body"/>
          </p:nvPr>
        </p:nvSpPr>
        <p:spPr>
          <a:xfrm>
            <a:off x="7891920" y="402804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3" name="Shape 73"/>
        <p:cNvGrpSpPr/>
        <p:nvPr/>
      </p:nvGrpSpPr>
      <p:grpSpPr>
        <a:xfrm>
          <a:off x="0" y="0"/>
          <a:ext cx="0" cy="0"/>
          <a:chOff x="0" y="0"/>
          <a:chExt cx="0" cy="0"/>
        </a:xfrm>
      </p:grpSpPr>
      <p:sp>
        <p:nvSpPr>
          <p:cNvPr id="74" name="Google Shape;74;p24"/>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4"/>
          <p:cNvSpPr txBox="1"/>
          <p:nvPr>
            <p:ph idx="1" type="body"/>
          </p:nvPr>
        </p:nvSpPr>
        <p:spPr>
          <a:xfrm>
            <a:off x="609480" y="1600200"/>
            <a:ext cx="1076940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6" name="Shape 7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7" name="Shape 77"/>
        <p:cNvGrpSpPr/>
        <p:nvPr/>
      </p:nvGrpSpPr>
      <p:grpSpPr>
        <a:xfrm>
          <a:off x="0" y="0"/>
          <a:ext cx="0" cy="0"/>
          <a:chOff x="0" y="0"/>
          <a:chExt cx="0" cy="0"/>
        </a:xfrm>
      </p:grpSpPr>
      <p:sp>
        <p:nvSpPr>
          <p:cNvPr id="78" name="Google Shape;78;p23"/>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3"/>
          <p:cNvSpPr txBox="1"/>
          <p:nvPr>
            <p:ph idx="1" type="subTitle"/>
          </p:nvPr>
        </p:nvSpPr>
        <p:spPr>
          <a:xfrm>
            <a:off x="609480" y="1600200"/>
            <a:ext cx="10769400" cy="46479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0" name="Shape 80"/>
        <p:cNvGrpSpPr/>
        <p:nvPr/>
      </p:nvGrpSpPr>
      <p:grpSpPr>
        <a:xfrm>
          <a:off x="0" y="0"/>
          <a:ext cx="0" cy="0"/>
          <a:chOff x="0" y="0"/>
          <a:chExt cx="0" cy="0"/>
        </a:xfrm>
      </p:grpSpPr>
      <p:sp>
        <p:nvSpPr>
          <p:cNvPr id="81" name="Google Shape;81;p25"/>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 type="body"/>
          </p:nvPr>
        </p:nvSpPr>
        <p:spPr>
          <a:xfrm>
            <a:off x="609480" y="1600200"/>
            <a:ext cx="525528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5"/>
          <p:cNvSpPr txBox="1"/>
          <p:nvPr>
            <p:ph idx="2" type="body"/>
          </p:nvPr>
        </p:nvSpPr>
        <p:spPr>
          <a:xfrm>
            <a:off x="6127920" y="1600200"/>
            <a:ext cx="525528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26"/>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6" name="Shape 86"/>
        <p:cNvGrpSpPr/>
        <p:nvPr/>
      </p:nvGrpSpPr>
      <p:grpSpPr>
        <a:xfrm>
          <a:off x="0" y="0"/>
          <a:ext cx="0" cy="0"/>
          <a:chOff x="0" y="0"/>
          <a:chExt cx="0" cy="0"/>
        </a:xfrm>
      </p:grpSpPr>
      <p:sp>
        <p:nvSpPr>
          <p:cNvPr id="87" name="Google Shape;87;p27"/>
          <p:cNvSpPr txBox="1"/>
          <p:nvPr>
            <p:ph idx="1" type="subTitle"/>
          </p:nvPr>
        </p:nvSpPr>
        <p:spPr>
          <a:xfrm>
            <a:off x="609480" y="457200"/>
            <a:ext cx="10769400" cy="45921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8" name="Shape 88"/>
        <p:cNvGrpSpPr/>
        <p:nvPr/>
      </p:nvGrpSpPr>
      <p:grpSpPr>
        <a:xfrm>
          <a:off x="0" y="0"/>
          <a:ext cx="0" cy="0"/>
          <a:chOff x="0" y="0"/>
          <a:chExt cx="0" cy="0"/>
        </a:xfrm>
      </p:grpSpPr>
      <p:sp>
        <p:nvSpPr>
          <p:cNvPr id="89" name="Google Shape;89;p28"/>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 type="body"/>
          </p:nvPr>
        </p:nvSpPr>
        <p:spPr>
          <a:xfrm>
            <a:off x="60948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8"/>
          <p:cNvSpPr txBox="1"/>
          <p:nvPr>
            <p:ph idx="2" type="body"/>
          </p:nvPr>
        </p:nvSpPr>
        <p:spPr>
          <a:xfrm>
            <a:off x="6127920" y="1600200"/>
            <a:ext cx="525528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28"/>
          <p:cNvSpPr txBox="1"/>
          <p:nvPr>
            <p:ph idx="3" type="body"/>
          </p:nvPr>
        </p:nvSpPr>
        <p:spPr>
          <a:xfrm>
            <a:off x="609480" y="402804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0" name="Shape 20"/>
        <p:cNvGrpSpPr/>
        <p:nvPr/>
      </p:nvGrpSpPr>
      <p:grpSpPr>
        <a:xfrm>
          <a:off x="0" y="0"/>
          <a:ext cx="0" cy="0"/>
          <a:chOff x="0" y="0"/>
          <a:chExt cx="0" cy="0"/>
        </a:xfrm>
      </p:grpSpPr>
      <p:sp>
        <p:nvSpPr>
          <p:cNvPr id="21" name="Google Shape;21;p12"/>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 type="subTitle"/>
          </p:nvPr>
        </p:nvSpPr>
        <p:spPr>
          <a:xfrm>
            <a:off x="609480" y="1600200"/>
            <a:ext cx="10769400" cy="46479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3" name="Shape 93"/>
        <p:cNvGrpSpPr/>
        <p:nvPr/>
      </p:nvGrpSpPr>
      <p:grpSpPr>
        <a:xfrm>
          <a:off x="0" y="0"/>
          <a:ext cx="0" cy="0"/>
          <a:chOff x="0" y="0"/>
          <a:chExt cx="0" cy="0"/>
        </a:xfrm>
      </p:grpSpPr>
      <p:sp>
        <p:nvSpPr>
          <p:cNvPr id="94" name="Google Shape;94;p29"/>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9"/>
          <p:cNvSpPr txBox="1"/>
          <p:nvPr>
            <p:ph idx="1" type="body"/>
          </p:nvPr>
        </p:nvSpPr>
        <p:spPr>
          <a:xfrm>
            <a:off x="609480" y="1600200"/>
            <a:ext cx="525528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29"/>
          <p:cNvSpPr txBox="1"/>
          <p:nvPr>
            <p:ph idx="2" type="body"/>
          </p:nvPr>
        </p:nvSpPr>
        <p:spPr>
          <a:xfrm>
            <a:off x="612792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9"/>
          <p:cNvSpPr txBox="1"/>
          <p:nvPr>
            <p:ph idx="3" type="body"/>
          </p:nvPr>
        </p:nvSpPr>
        <p:spPr>
          <a:xfrm>
            <a:off x="6127920" y="402804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8" name="Shape 98"/>
        <p:cNvGrpSpPr/>
        <p:nvPr/>
      </p:nvGrpSpPr>
      <p:grpSpPr>
        <a:xfrm>
          <a:off x="0" y="0"/>
          <a:ext cx="0" cy="0"/>
          <a:chOff x="0" y="0"/>
          <a:chExt cx="0" cy="0"/>
        </a:xfrm>
      </p:grpSpPr>
      <p:sp>
        <p:nvSpPr>
          <p:cNvPr id="99" name="Google Shape;99;p30"/>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0"/>
          <p:cNvSpPr txBox="1"/>
          <p:nvPr>
            <p:ph idx="1" type="body"/>
          </p:nvPr>
        </p:nvSpPr>
        <p:spPr>
          <a:xfrm>
            <a:off x="60948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30"/>
          <p:cNvSpPr txBox="1"/>
          <p:nvPr>
            <p:ph idx="2" type="body"/>
          </p:nvPr>
        </p:nvSpPr>
        <p:spPr>
          <a:xfrm>
            <a:off x="612792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30"/>
          <p:cNvSpPr txBox="1"/>
          <p:nvPr>
            <p:ph idx="3" type="body"/>
          </p:nvPr>
        </p:nvSpPr>
        <p:spPr>
          <a:xfrm>
            <a:off x="609480" y="4028040"/>
            <a:ext cx="1076940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3" name="Shape 103"/>
        <p:cNvGrpSpPr/>
        <p:nvPr/>
      </p:nvGrpSpPr>
      <p:grpSpPr>
        <a:xfrm>
          <a:off x="0" y="0"/>
          <a:ext cx="0" cy="0"/>
          <a:chOff x="0" y="0"/>
          <a:chExt cx="0" cy="0"/>
        </a:xfrm>
      </p:grpSpPr>
      <p:sp>
        <p:nvSpPr>
          <p:cNvPr id="104" name="Google Shape;104;p31"/>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31"/>
          <p:cNvSpPr txBox="1"/>
          <p:nvPr>
            <p:ph idx="1" type="body"/>
          </p:nvPr>
        </p:nvSpPr>
        <p:spPr>
          <a:xfrm>
            <a:off x="609480" y="1600200"/>
            <a:ext cx="1076940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31"/>
          <p:cNvSpPr txBox="1"/>
          <p:nvPr>
            <p:ph idx="2" type="body"/>
          </p:nvPr>
        </p:nvSpPr>
        <p:spPr>
          <a:xfrm>
            <a:off x="609480" y="4028040"/>
            <a:ext cx="1076940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7" name="Shape 107"/>
        <p:cNvGrpSpPr/>
        <p:nvPr/>
      </p:nvGrpSpPr>
      <p:grpSpPr>
        <a:xfrm>
          <a:off x="0" y="0"/>
          <a:ext cx="0" cy="0"/>
          <a:chOff x="0" y="0"/>
          <a:chExt cx="0" cy="0"/>
        </a:xfrm>
      </p:grpSpPr>
      <p:sp>
        <p:nvSpPr>
          <p:cNvPr id="108" name="Google Shape;108;p32"/>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32"/>
          <p:cNvSpPr txBox="1"/>
          <p:nvPr>
            <p:ph idx="1" type="body"/>
          </p:nvPr>
        </p:nvSpPr>
        <p:spPr>
          <a:xfrm>
            <a:off x="60948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32"/>
          <p:cNvSpPr txBox="1"/>
          <p:nvPr>
            <p:ph idx="2" type="body"/>
          </p:nvPr>
        </p:nvSpPr>
        <p:spPr>
          <a:xfrm>
            <a:off x="612792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32"/>
          <p:cNvSpPr txBox="1"/>
          <p:nvPr>
            <p:ph idx="3" type="body"/>
          </p:nvPr>
        </p:nvSpPr>
        <p:spPr>
          <a:xfrm>
            <a:off x="609480" y="402804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32"/>
          <p:cNvSpPr txBox="1"/>
          <p:nvPr>
            <p:ph idx="4" type="body"/>
          </p:nvPr>
        </p:nvSpPr>
        <p:spPr>
          <a:xfrm>
            <a:off x="6127920" y="402804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3" name="Shape 113"/>
        <p:cNvGrpSpPr/>
        <p:nvPr/>
      </p:nvGrpSpPr>
      <p:grpSpPr>
        <a:xfrm>
          <a:off x="0" y="0"/>
          <a:ext cx="0" cy="0"/>
          <a:chOff x="0" y="0"/>
          <a:chExt cx="0" cy="0"/>
        </a:xfrm>
      </p:grpSpPr>
      <p:sp>
        <p:nvSpPr>
          <p:cNvPr id="114" name="Google Shape;114;p33"/>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33"/>
          <p:cNvSpPr txBox="1"/>
          <p:nvPr>
            <p:ph idx="1" type="body"/>
          </p:nvPr>
        </p:nvSpPr>
        <p:spPr>
          <a:xfrm>
            <a:off x="609480" y="160020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33"/>
          <p:cNvSpPr txBox="1"/>
          <p:nvPr>
            <p:ph idx="2" type="body"/>
          </p:nvPr>
        </p:nvSpPr>
        <p:spPr>
          <a:xfrm>
            <a:off x="4250880" y="160020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33"/>
          <p:cNvSpPr txBox="1"/>
          <p:nvPr>
            <p:ph idx="3" type="body"/>
          </p:nvPr>
        </p:nvSpPr>
        <p:spPr>
          <a:xfrm>
            <a:off x="7891920" y="160020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33"/>
          <p:cNvSpPr txBox="1"/>
          <p:nvPr>
            <p:ph idx="4" type="body"/>
          </p:nvPr>
        </p:nvSpPr>
        <p:spPr>
          <a:xfrm>
            <a:off x="609480" y="402804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33"/>
          <p:cNvSpPr txBox="1"/>
          <p:nvPr>
            <p:ph idx="5" type="body"/>
          </p:nvPr>
        </p:nvSpPr>
        <p:spPr>
          <a:xfrm>
            <a:off x="4250880" y="402804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33"/>
          <p:cNvSpPr txBox="1"/>
          <p:nvPr>
            <p:ph idx="6" type="body"/>
          </p:nvPr>
        </p:nvSpPr>
        <p:spPr>
          <a:xfrm>
            <a:off x="7891920" y="4028040"/>
            <a:ext cx="346752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3" name="Shape 23"/>
        <p:cNvGrpSpPr/>
        <p:nvPr/>
      </p:nvGrpSpPr>
      <p:grpSpPr>
        <a:xfrm>
          <a:off x="0" y="0"/>
          <a:ext cx="0" cy="0"/>
          <a:chOff x="0" y="0"/>
          <a:chExt cx="0" cy="0"/>
        </a:xfrm>
      </p:grpSpPr>
      <p:sp>
        <p:nvSpPr>
          <p:cNvPr id="24" name="Google Shape;24;p13"/>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body"/>
          </p:nvPr>
        </p:nvSpPr>
        <p:spPr>
          <a:xfrm>
            <a:off x="609480" y="1600200"/>
            <a:ext cx="1076940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6" name="Shape 26"/>
        <p:cNvGrpSpPr/>
        <p:nvPr/>
      </p:nvGrpSpPr>
      <p:grpSpPr>
        <a:xfrm>
          <a:off x="0" y="0"/>
          <a:ext cx="0" cy="0"/>
          <a:chOff x="0" y="0"/>
          <a:chExt cx="0" cy="0"/>
        </a:xfrm>
      </p:grpSpPr>
      <p:sp>
        <p:nvSpPr>
          <p:cNvPr id="27" name="Google Shape;27;p14"/>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4"/>
          <p:cNvSpPr txBox="1"/>
          <p:nvPr>
            <p:ph idx="1" type="body"/>
          </p:nvPr>
        </p:nvSpPr>
        <p:spPr>
          <a:xfrm>
            <a:off x="609480" y="1600200"/>
            <a:ext cx="525528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4"/>
          <p:cNvSpPr txBox="1"/>
          <p:nvPr>
            <p:ph idx="2" type="body"/>
          </p:nvPr>
        </p:nvSpPr>
        <p:spPr>
          <a:xfrm>
            <a:off x="6127920" y="1600200"/>
            <a:ext cx="525528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15"/>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2" name="Shape 32"/>
        <p:cNvGrpSpPr/>
        <p:nvPr/>
      </p:nvGrpSpPr>
      <p:grpSpPr>
        <a:xfrm>
          <a:off x="0" y="0"/>
          <a:ext cx="0" cy="0"/>
          <a:chOff x="0" y="0"/>
          <a:chExt cx="0" cy="0"/>
        </a:xfrm>
      </p:grpSpPr>
      <p:sp>
        <p:nvSpPr>
          <p:cNvPr id="33" name="Google Shape;33;p16"/>
          <p:cNvSpPr txBox="1"/>
          <p:nvPr>
            <p:ph idx="1" type="subTitle"/>
          </p:nvPr>
        </p:nvSpPr>
        <p:spPr>
          <a:xfrm>
            <a:off x="609480" y="457200"/>
            <a:ext cx="10769400" cy="45921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4" name="Shape 34"/>
        <p:cNvGrpSpPr/>
        <p:nvPr/>
      </p:nvGrpSpPr>
      <p:grpSpPr>
        <a:xfrm>
          <a:off x="0" y="0"/>
          <a:ext cx="0" cy="0"/>
          <a:chOff x="0" y="0"/>
          <a:chExt cx="0" cy="0"/>
        </a:xfrm>
      </p:grpSpPr>
      <p:sp>
        <p:nvSpPr>
          <p:cNvPr id="35" name="Google Shape;35;p17"/>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txBox="1"/>
          <p:nvPr>
            <p:ph idx="1" type="body"/>
          </p:nvPr>
        </p:nvSpPr>
        <p:spPr>
          <a:xfrm>
            <a:off x="60948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7"/>
          <p:cNvSpPr txBox="1"/>
          <p:nvPr>
            <p:ph idx="2" type="body"/>
          </p:nvPr>
        </p:nvSpPr>
        <p:spPr>
          <a:xfrm>
            <a:off x="6127920" y="1600200"/>
            <a:ext cx="525528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7"/>
          <p:cNvSpPr txBox="1"/>
          <p:nvPr>
            <p:ph idx="3" type="body"/>
          </p:nvPr>
        </p:nvSpPr>
        <p:spPr>
          <a:xfrm>
            <a:off x="609480" y="402804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9" name="Shape 39"/>
        <p:cNvGrpSpPr/>
        <p:nvPr/>
      </p:nvGrpSpPr>
      <p:grpSpPr>
        <a:xfrm>
          <a:off x="0" y="0"/>
          <a:ext cx="0" cy="0"/>
          <a:chOff x="0" y="0"/>
          <a:chExt cx="0" cy="0"/>
        </a:xfrm>
      </p:grpSpPr>
      <p:sp>
        <p:nvSpPr>
          <p:cNvPr id="40" name="Google Shape;40;p18"/>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8"/>
          <p:cNvSpPr txBox="1"/>
          <p:nvPr>
            <p:ph idx="1" type="body"/>
          </p:nvPr>
        </p:nvSpPr>
        <p:spPr>
          <a:xfrm>
            <a:off x="609480" y="1600200"/>
            <a:ext cx="5255280" cy="4647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8"/>
          <p:cNvSpPr txBox="1"/>
          <p:nvPr>
            <p:ph idx="2" type="body"/>
          </p:nvPr>
        </p:nvSpPr>
        <p:spPr>
          <a:xfrm>
            <a:off x="612792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8"/>
          <p:cNvSpPr txBox="1"/>
          <p:nvPr>
            <p:ph idx="3" type="body"/>
          </p:nvPr>
        </p:nvSpPr>
        <p:spPr>
          <a:xfrm>
            <a:off x="6127920" y="402804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4" name="Shape 44"/>
        <p:cNvGrpSpPr/>
        <p:nvPr/>
      </p:nvGrpSpPr>
      <p:grpSpPr>
        <a:xfrm>
          <a:off x="0" y="0"/>
          <a:ext cx="0" cy="0"/>
          <a:chOff x="0" y="0"/>
          <a:chExt cx="0" cy="0"/>
        </a:xfrm>
      </p:grpSpPr>
      <p:sp>
        <p:nvSpPr>
          <p:cNvPr id="45" name="Google Shape;45;p19"/>
          <p:cNvSpPr txBox="1"/>
          <p:nvPr>
            <p:ph type="title"/>
          </p:nvPr>
        </p:nvSpPr>
        <p:spPr>
          <a:xfrm>
            <a:off x="609480" y="457200"/>
            <a:ext cx="10769400" cy="9903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 type="body"/>
          </p:nvPr>
        </p:nvSpPr>
        <p:spPr>
          <a:xfrm>
            <a:off x="60948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9"/>
          <p:cNvSpPr txBox="1"/>
          <p:nvPr>
            <p:ph idx="2" type="body"/>
          </p:nvPr>
        </p:nvSpPr>
        <p:spPr>
          <a:xfrm>
            <a:off x="6127920" y="1600200"/>
            <a:ext cx="525528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9"/>
          <p:cNvSpPr txBox="1"/>
          <p:nvPr>
            <p:ph idx="3" type="body"/>
          </p:nvPr>
        </p:nvSpPr>
        <p:spPr>
          <a:xfrm>
            <a:off x="609480" y="4028040"/>
            <a:ext cx="10769400" cy="22168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9.png"/><Relationship Id="rId2" Type="http://schemas.openxmlformats.org/officeDocument/2006/relationships/image" Target="../media/image10.jp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8"/>
          <p:cNvSpPr/>
          <p:nvPr/>
        </p:nvSpPr>
        <p:spPr>
          <a:xfrm>
            <a:off x="11582280" y="6485040"/>
            <a:ext cx="609120" cy="3805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210"/>
              <a:buFont typeface="Arial"/>
              <a:buNone/>
            </a:pPr>
            <a:fld id="{00000000-1234-1234-1234-123412341234}" type="slidenum">
              <a:rPr b="1" i="0" lang="it-IT" sz="1210" u="none" cap="none" strike="noStrike">
                <a:solidFill>
                  <a:srgbClr val="125687"/>
                </a:solidFill>
                <a:latin typeface="Arial"/>
                <a:ea typeface="Arial"/>
                <a:cs typeface="Arial"/>
                <a:sym typeface="Arial"/>
              </a:rPr>
              <a:t>‹#›</a:t>
            </a:fld>
            <a:endParaRPr b="0" i="0" sz="1210" u="none" cap="none" strike="noStrike">
              <a:solidFill>
                <a:schemeClr val="dk1"/>
              </a:solidFill>
              <a:latin typeface="Arial"/>
              <a:ea typeface="Arial"/>
              <a:cs typeface="Arial"/>
              <a:sym typeface="Arial"/>
            </a:endParaRPr>
          </a:p>
        </p:txBody>
      </p:sp>
      <p:pic>
        <p:nvPicPr>
          <p:cNvPr descr="logo647.png" id="11" name="Google Shape;11;p8"/>
          <p:cNvPicPr preferRelativeResize="0"/>
          <p:nvPr/>
        </p:nvPicPr>
        <p:blipFill rotWithShape="1">
          <a:blip r:embed="rId1">
            <a:alphaModFix/>
          </a:blip>
          <a:srcRect b="0" l="0" r="0" t="0"/>
          <a:stretch/>
        </p:blipFill>
        <p:spPr>
          <a:xfrm>
            <a:off x="10679400" y="23760"/>
            <a:ext cx="1327320" cy="360000"/>
          </a:xfrm>
          <a:prstGeom prst="rect">
            <a:avLst/>
          </a:prstGeom>
          <a:noFill/>
          <a:ln>
            <a:noFill/>
          </a:ln>
        </p:spPr>
      </p:pic>
      <p:cxnSp>
        <p:nvCxnSpPr>
          <p:cNvPr id="12" name="Google Shape;12;p8"/>
          <p:cNvCxnSpPr/>
          <p:nvPr/>
        </p:nvCxnSpPr>
        <p:spPr>
          <a:xfrm flipH="1">
            <a:off x="229200" y="176040"/>
            <a:ext cx="10297200" cy="211200"/>
          </a:xfrm>
          <a:prstGeom prst="bentConnector3">
            <a:avLst>
              <a:gd fmla="val 100012" name="adj1"/>
            </a:avLst>
          </a:prstGeom>
          <a:noFill/>
          <a:ln cap="flat" cmpd="sng" w="12600">
            <a:solidFill>
              <a:schemeClr val="dk2"/>
            </a:solidFill>
            <a:prstDash val="solid"/>
            <a:round/>
            <a:headEnd len="sm" w="sm" type="none"/>
            <a:tailEnd len="sm" w="sm" type="none"/>
          </a:ln>
        </p:spPr>
      </p:cxnSp>
      <p:pic>
        <p:nvPicPr>
          <p:cNvPr descr="bluemesh.jpg" id="13" name="Google Shape;13;p8"/>
          <p:cNvPicPr preferRelativeResize="0"/>
          <p:nvPr/>
        </p:nvPicPr>
        <p:blipFill rotWithShape="1">
          <a:blip r:embed="rId2">
            <a:alphaModFix/>
          </a:blip>
          <a:srcRect b="0" l="0" r="0" t="0"/>
          <a:stretch/>
        </p:blipFill>
        <p:spPr>
          <a:xfrm>
            <a:off x="-3960" y="1440"/>
            <a:ext cx="12208680" cy="6856200"/>
          </a:xfrm>
          <a:prstGeom prst="rect">
            <a:avLst/>
          </a:prstGeom>
          <a:noFill/>
          <a:ln>
            <a:noFill/>
          </a:ln>
        </p:spPr>
      </p:pic>
      <p:sp>
        <p:nvSpPr>
          <p:cNvPr id="14" name="Google Shape;14;p8"/>
          <p:cNvSpPr txBox="1"/>
          <p:nvPr>
            <p:ph type="title"/>
          </p:nvPr>
        </p:nvSpPr>
        <p:spPr>
          <a:xfrm>
            <a:off x="914400" y="914400"/>
            <a:ext cx="10362960" cy="182844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8"/>
          <p:cNvSpPr/>
          <p:nvPr/>
        </p:nvSpPr>
        <p:spPr>
          <a:xfrm>
            <a:off x="10226880" y="6527520"/>
            <a:ext cx="2437920" cy="2437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010"/>
              <a:buFont typeface="Arial"/>
              <a:buNone/>
            </a:pPr>
            <a:r>
              <a:rPr b="0" i="0" lang="it-IT" sz="1010" u="none" cap="none" strike="noStrike">
                <a:solidFill>
                  <a:srgbClr val="FFFFFF"/>
                </a:solidFill>
                <a:latin typeface="Arial"/>
                <a:ea typeface="Arial"/>
                <a:cs typeface="Arial"/>
                <a:sym typeface="Arial"/>
              </a:rPr>
              <a:t>© 2021 The MathWorks, Inc.</a:t>
            </a:r>
            <a:endParaRPr b="0" i="0" sz="1010" u="none" cap="none" strike="noStrike">
              <a:solidFill>
                <a:schemeClr val="dk1"/>
              </a:solidFill>
              <a:latin typeface="Arial"/>
              <a:ea typeface="Arial"/>
              <a:cs typeface="Arial"/>
              <a:sym typeface="Arial"/>
            </a:endParaRPr>
          </a:p>
        </p:txBody>
      </p:sp>
      <p:cxnSp>
        <p:nvCxnSpPr>
          <p:cNvPr id="16" name="Google Shape;16;p8"/>
          <p:cNvCxnSpPr/>
          <p:nvPr/>
        </p:nvCxnSpPr>
        <p:spPr>
          <a:xfrm>
            <a:off x="-3960" y="4376520"/>
            <a:ext cx="12208680" cy="0"/>
          </a:xfrm>
          <a:prstGeom prst="straightConnector1">
            <a:avLst/>
          </a:prstGeom>
          <a:noFill/>
          <a:ln cap="flat" cmpd="sng" w="57225">
            <a:solidFill>
              <a:srgbClr val="A5A5A5"/>
            </a:solidFill>
            <a:prstDash val="solid"/>
            <a:round/>
            <a:headEnd len="sm" w="sm" type="none"/>
            <a:tailEnd len="sm" w="sm" type="none"/>
          </a:ln>
        </p:spPr>
      </p:cxnSp>
      <p:pic>
        <p:nvPicPr>
          <p:cNvPr descr="09_MW_logo_CMYK_REV.png" id="17" name="Google Shape;17;p8"/>
          <p:cNvPicPr preferRelativeResize="0"/>
          <p:nvPr/>
        </p:nvPicPr>
        <p:blipFill rotWithShape="1">
          <a:blip r:embed="rId3">
            <a:alphaModFix/>
          </a:blip>
          <a:srcRect b="0" l="0" r="0" t="0"/>
          <a:stretch/>
        </p:blipFill>
        <p:spPr>
          <a:xfrm>
            <a:off x="10330560" y="141120"/>
            <a:ext cx="1620360" cy="320400"/>
          </a:xfrm>
          <a:prstGeom prst="rect">
            <a:avLst/>
          </a:prstGeom>
          <a:noFill/>
          <a:ln>
            <a:noFill/>
          </a:ln>
        </p:spPr>
      </p:pic>
      <p:sp>
        <p:nvSpPr>
          <p:cNvPr id="18" name="Google Shape;18;p8"/>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 name="Shape 67"/>
        <p:cNvGrpSpPr/>
        <p:nvPr/>
      </p:nvGrpSpPr>
      <p:grpSpPr>
        <a:xfrm>
          <a:off x="0" y="0"/>
          <a:ext cx="0" cy="0"/>
          <a:chOff x="0" y="0"/>
          <a:chExt cx="0" cy="0"/>
        </a:xfrm>
      </p:grpSpPr>
      <p:sp>
        <p:nvSpPr>
          <p:cNvPr id="68" name="Google Shape;68;p10"/>
          <p:cNvSpPr/>
          <p:nvPr/>
        </p:nvSpPr>
        <p:spPr>
          <a:xfrm>
            <a:off x="11582280" y="6485040"/>
            <a:ext cx="609120" cy="38052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210"/>
              <a:buFont typeface="Arial"/>
              <a:buNone/>
            </a:pPr>
            <a:fld id="{00000000-1234-1234-1234-123412341234}" type="slidenum">
              <a:rPr b="1" i="0" lang="it-IT" sz="1210" u="none" cap="none" strike="noStrike">
                <a:solidFill>
                  <a:srgbClr val="125687"/>
                </a:solidFill>
                <a:latin typeface="Arial"/>
                <a:ea typeface="Arial"/>
                <a:cs typeface="Arial"/>
                <a:sym typeface="Arial"/>
              </a:rPr>
              <a:t>‹#›</a:t>
            </a:fld>
            <a:endParaRPr b="0" i="0" sz="1210" u="none" cap="none" strike="noStrike">
              <a:solidFill>
                <a:schemeClr val="dk1"/>
              </a:solidFill>
              <a:latin typeface="Arial"/>
              <a:ea typeface="Arial"/>
              <a:cs typeface="Arial"/>
              <a:sym typeface="Arial"/>
            </a:endParaRPr>
          </a:p>
        </p:txBody>
      </p:sp>
      <p:pic>
        <p:nvPicPr>
          <p:cNvPr descr="logo647.png" id="69" name="Google Shape;69;p10"/>
          <p:cNvPicPr preferRelativeResize="0"/>
          <p:nvPr/>
        </p:nvPicPr>
        <p:blipFill rotWithShape="1">
          <a:blip r:embed="rId1">
            <a:alphaModFix/>
          </a:blip>
          <a:srcRect b="0" l="0" r="0" t="0"/>
          <a:stretch/>
        </p:blipFill>
        <p:spPr>
          <a:xfrm>
            <a:off x="10679400" y="23760"/>
            <a:ext cx="1327320" cy="360000"/>
          </a:xfrm>
          <a:prstGeom prst="rect">
            <a:avLst/>
          </a:prstGeom>
          <a:noFill/>
          <a:ln>
            <a:noFill/>
          </a:ln>
        </p:spPr>
      </p:pic>
      <p:cxnSp>
        <p:nvCxnSpPr>
          <p:cNvPr id="70" name="Google Shape;70;p10"/>
          <p:cNvCxnSpPr/>
          <p:nvPr/>
        </p:nvCxnSpPr>
        <p:spPr>
          <a:xfrm flipH="1">
            <a:off x="229200" y="176040"/>
            <a:ext cx="10297200" cy="211200"/>
          </a:xfrm>
          <a:prstGeom prst="bentConnector3">
            <a:avLst>
              <a:gd fmla="val 100012" name="adj1"/>
            </a:avLst>
          </a:prstGeom>
          <a:noFill/>
          <a:ln cap="flat" cmpd="sng" w="12600">
            <a:solidFill>
              <a:schemeClr val="dk2"/>
            </a:solidFill>
            <a:prstDash val="solid"/>
            <a:round/>
            <a:headEnd len="sm" w="sm" type="none"/>
            <a:tailEnd len="sm" w="sm" type="none"/>
          </a:ln>
        </p:spPr>
      </p:cxnSp>
      <p:sp>
        <p:nvSpPr>
          <p:cNvPr id="71" name="Google Shape;71;p10"/>
          <p:cNvSpPr txBox="1"/>
          <p:nvPr>
            <p:ph type="title"/>
          </p:nvPr>
        </p:nvSpPr>
        <p:spPr>
          <a:xfrm>
            <a:off x="609480" y="457200"/>
            <a:ext cx="10769400" cy="99036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2" name="Google Shape;72;p10"/>
          <p:cNvSpPr txBox="1"/>
          <p:nvPr>
            <p:ph idx="1" type="body"/>
          </p:nvPr>
        </p:nvSpPr>
        <p:spPr>
          <a:xfrm>
            <a:off x="609480" y="1600200"/>
            <a:ext cx="10769400" cy="464796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giulio.mattera@unina.it" TargetMode="External"/><Relationship Id="rId4" Type="http://schemas.openxmlformats.org/officeDocument/2006/relationships/hyperlink" Target="mailto:vincenzo.scognamiglio2@unina.it" TargetMode="External"/><Relationship Id="rId5" Type="http://schemas.openxmlformats.org/officeDocument/2006/relationships/hyperlink" Target="mailto:vincenzo.scognamiglio2@unina.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33.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0.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30.png"/><Relationship Id="rId5" Type="http://schemas.openxmlformats.org/officeDocument/2006/relationships/image" Target="../media/image27.gif"/><Relationship Id="rId6" Type="http://schemas.openxmlformats.org/officeDocument/2006/relationships/image" Target="../media/image35.png"/><Relationship Id="rId7"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hyperlink" Target="https://it.mathworks.com/help/vision/%C3%B9" TargetMode="External"/><Relationship Id="rId5"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6.gif"/><Relationship Id="rId5" Type="http://schemas.openxmlformats.org/officeDocument/2006/relationships/image" Target="../media/image4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49.png"/><Relationship Id="rId8"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66.png"/><Relationship Id="rId4" Type="http://schemas.openxmlformats.org/officeDocument/2006/relationships/image" Target="../media/image55.gif"/><Relationship Id="rId5" Type="http://schemas.openxmlformats.org/officeDocument/2006/relationships/image" Target="../media/image57.png"/><Relationship Id="rId6" Type="http://schemas.openxmlformats.org/officeDocument/2006/relationships/image" Target="../media/image52.png"/><Relationship Id="rId7"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image" Target="../media/image72.gif"/><Relationship Id="rId5" Type="http://schemas.openxmlformats.org/officeDocument/2006/relationships/image" Target="../media/image5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hyperlink" Target="https://matlabacademy.mathworks.com/#a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61.png"/><Relationship Id="rId5"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62.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1.png"/><Relationship Id="rId4" Type="http://schemas.openxmlformats.org/officeDocument/2006/relationships/image" Target="../media/image65.png"/><Relationship Id="rId5"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hyperlink" Target="http://www.youtube.com/watch?v=VMp6pq6_QjI" TargetMode="External"/><Relationship Id="rId5"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content.mathworks.com/viewer/63814a32c8ce21bfab25787d" TargetMode="External"/><Relationship Id="rId4" Type="http://schemas.openxmlformats.org/officeDocument/2006/relationships/image" Target="../media/image75.png"/><Relationship Id="rId5"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74.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4.png"/><Relationship Id="rId4" Type="http://schemas.openxmlformats.org/officeDocument/2006/relationships/image" Target="../media/image79.png"/><Relationship Id="rId5" Type="http://schemas.openxmlformats.org/officeDocument/2006/relationships/image" Target="../media/image82.png"/><Relationship Id="rId6" Type="http://schemas.openxmlformats.org/officeDocument/2006/relationships/image" Target="../media/image81.png"/><Relationship Id="rId7" Type="http://schemas.openxmlformats.org/officeDocument/2006/relationships/image" Target="../media/image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74.png"/><Relationship Id="rId4" Type="http://schemas.openxmlformats.org/officeDocument/2006/relationships/image" Target="../media/image79.png"/><Relationship Id="rId5" Type="http://schemas.openxmlformats.org/officeDocument/2006/relationships/image" Target="../media/image82.png"/><Relationship Id="rId6" Type="http://schemas.openxmlformats.org/officeDocument/2006/relationships/image" Target="../media/image78.png"/><Relationship Id="rId7"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74.png"/><Relationship Id="rId4" Type="http://schemas.openxmlformats.org/officeDocument/2006/relationships/image" Target="../media/image79.png"/><Relationship Id="rId5" Type="http://schemas.openxmlformats.org/officeDocument/2006/relationships/image" Target="../media/image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0.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90.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87.png"/><Relationship Id="rId4" Type="http://schemas.openxmlformats.org/officeDocument/2006/relationships/image" Target="../media/image89.png"/><Relationship Id="rId5"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hyperlink" Target="http://www.youtube.com/watch?v=VgFuTU2Lyl4" TargetMode="External"/><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hyperlink" Target="http://www.youtube.com/watch?v=ZVIxt2rt1_4" TargetMode="External"/><Relationship Id="rId5"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16.jpg"/><Relationship Id="rId7"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16.jpg"/><Relationship Id="rId7"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5.jpg"/><Relationship Id="rId5" Type="http://schemas.openxmlformats.org/officeDocument/2006/relationships/image" Target="../media/image19.png"/><Relationship Id="rId6" Type="http://schemas.openxmlformats.org/officeDocument/2006/relationships/hyperlink" Target="https://it.mathworks.com/help/robotics/index.html?s_tid=CRUX_lftnav"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
          <p:cNvSpPr txBox="1"/>
          <p:nvPr/>
        </p:nvSpPr>
        <p:spPr>
          <a:xfrm>
            <a:off x="829400" y="970975"/>
            <a:ext cx="10362900" cy="182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lang="it-IT" sz="3200">
                <a:solidFill>
                  <a:schemeClr val="dk2"/>
                </a:solidFill>
              </a:rPr>
              <a:t>T</a:t>
            </a:r>
            <a:r>
              <a:rPr lang="it-IT" sz="3200">
                <a:solidFill>
                  <a:schemeClr val="dk2"/>
                </a:solidFill>
              </a:rPr>
              <a:t>o develop your AI application </a:t>
            </a:r>
            <a:r>
              <a:rPr lang="it-IT" sz="3200">
                <a:solidFill>
                  <a:srgbClr val="125687"/>
                </a:solidFill>
              </a:rPr>
              <a:t>MATLAB is all you need</a:t>
            </a:r>
            <a:endParaRPr b="0" i="0" sz="3200" u="none" cap="none" strike="noStrike">
              <a:solidFill>
                <a:srgbClr val="000000"/>
              </a:solidFill>
              <a:latin typeface="Arial"/>
              <a:ea typeface="Arial"/>
              <a:cs typeface="Arial"/>
              <a:sym typeface="Arial"/>
            </a:endParaRPr>
          </a:p>
        </p:txBody>
      </p:sp>
      <p:sp>
        <p:nvSpPr>
          <p:cNvPr id="126" name="Google Shape;126;p1"/>
          <p:cNvSpPr txBox="1"/>
          <p:nvPr/>
        </p:nvSpPr>
        <p:spPr>
          <a:xfrm>
            <a:off x="914400" y="3203640"/>
            <a:ext cx="10362960" cy="9871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rgbClr val="000000"/>
                </a:solidFill>
                <a:latin typeface="Arial"/>
                <a:ea typeface="Arial"/>
                <a:cs typeface="Arial"/>
                <a:sym typeface="Arial"/>
              </a:rPr>
              <a:t>By Giulio Mattera and Vincenzo Scognamiglio</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320"/>
              </a:spcBef>
              <a:spcAft>
                <a:spcPts val="0"/>
              </a:spcAft>
              <a:buClr>
                <a:srgbClr val="000000"/>
              </a:buClr>
              <a:buSzPts val="1600"/>
              <a:buFont typeface="Arial"/>
              <a:buNone/>
            </a:pPr>
            <a:r>
              <a:rPr b="0" i="0" lang="it-IT" sz="1600" u="sng" cap="none" strike="noStrike">
                <a:solidFill>
                  <a:schemeClr val="hlink"/>
                </a:solidFill>
                <a:latin typeface="Arial"/>
                <a:ea typeface="Arial"/>
                <a:cs typeface="Arial"/>
                <a:sym typeface="Arial"/>
                <a:hlinkClick r:id="rId3"/>
              </a:rPr>
              <a:t>giulio.mattera@unina.it</a:t>
            </a:r>
            <a:endParaRPr>
              <a:solidFill>
                <a:schemeClr val="dk1"/>
              </a:solidFill>
            </a:endParaRPr>
          </a:p>
          <a:p>
            <a:pPr indent="0" lvl="0" marL="0" marR="0" rtl="0" algn="l">
              <a:lnSpc>
                <a:spcPct val="100000"/>
              </a:lnSpc>
              <a:spcBef>
                <a:spcPts val="320"/>
              </a:spcBef>
              <a:spcAft>
                <a:spcPts val="0"/>
              </a:spcAft>
              <a:buClr>
                <a:srgbClr val="000000"/>
              </a:buClr>
              <a:buSzPts val="1600"/>
              <a:buFont typeface="Arial"/>
              <a:buNone/>
            </a:pPr>
            <a:r>
              <a:rPr lang="it-IT" sz="1600" u="sng">
                <a:solidFill>
                  <a:schemeClr val="hlink"/>
                </a:solidFill>
                <a:hlinkClick r:id="rId4"/>
              </a:rPr>
              <a:t>v</a:t>
            </a:r>
            <a:r>
              <a:rPr lang="it-IT" u="sng">
                <a:solidFill>
                  <a:schemeClr val="hlink"/>
                </a:solidFill>
                <a:hlinkClick r:id="rId5"/>
              </a:rPr>
              <a:t>incenzo.scognamiglio2@unina.it</a:t>
            </a:r>
            <a:endParaRPr>
              <a:solidFill>
                <a:schemeClr val="dk1"/>
              </a:solidFill>
            </a:endParaRPr>
          </a:p>
          <a:p>
            <a:pPr indent="0" lvl="0" marL="0" marR="0" rtl="0" algn="l">
              <a:lnSpc>
                <a:spcPct val="100000"/>
              </a:lnSpc>
              <a:spcBef>
                <a:spcPts val="320"/>
              </a:spcBef>
              <a:spcAft>
                <a:spcPts val="0"/>
              </a:spcAft>
              <a:buClr>
                <a:srgbClr val="000000"/>
              </a:buClr>
              <a:buSzPts val="1600"/>
              <a:buFont typeface="Arial"/>
              <a:buNone/>
            </a:pPr>
            <a:r>
              <a:t/>
            </a:r>
            <a:endParaRPr>
              <a:solidFill>
                <a:schemeClr val="dk1"/>
              </a:solidFill>
            </a:endParaRPr>
          </a:p>
          <a:p>
            <a:pPr indent="0" lvl="0" marL="0" marR="0" rtl="0" algn="l">
              <a:lnSpc>
                <a:spcPct val="100000"/>
              </a:lnSpc>
              <a:spcBef>
                <a:spcPts val="320"/>
              </a:spcBef>
              <a:spcAft>
                <a:spcPts val="0"/>
              </a:spcAft>
              <a:buClr>
                <a:srgbClr val="000000"/>
              </a:buClr>
              <a:buSzPts val="1600"/>
              <a:buFont typeface="Arial"/>
              <a:buNone/>
            </a:pPr>
            <a:r>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b10e2550d7_0_66"/>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robotics</a:t>
            </a:r>
            <a:endParaRPr b="0" i="0" sz="2800" u="none" cap="none" strike="noStrike">
              <a:solidFill>
                <a:srgbClr val="125687"/>
              </a:solidFill>
              <a:latin typeface="Arial"/>
              <a:ea typeface="Arial"/>
              <a:cs typeface="Arial"/>
              <a:sym typeface="Arial"/>
            </a:endParaRPr>
          </a:p>
        </p:txBody>
      </p:sp>
      <p:pic>
        <p:nvPicPr>
          <p:cNvPr id="209" name="Google Shape;209;g1b10e2550d7_0_66"/>
          <p:cNvPicPr preferRelativeResize="0"/>
          <p:nvPr/>
        </p:nvPicPr>
        <p:blipFill rotWithShape="1">
          <a:blip r:embed="rId3">
            <a:alphaModFix/>
          </a:blip>
          <a:srcRect b="4662" l="0" r="0" t="0"/>
          <a:stretch/>
        </p:blipFill>
        <p:spPr>
          <a:xfrm>
            <a:off x="7997200" y="1243000"/>
            <a:ext cx="2901375" cy="2739375"/>
          </a:xfrm>
          <a:prstGeom prst="rect">
            <a:avLst/>
          </a:prstGeom>
          <a:noFill/>
          <a:ln>
            <a:noFill/>
          </a:ln>
        </p:spPr>
      </p:pic>
      <p:pic>
        <p:nvPicPr>
          <p:cNvPr id="210" name="Google Shape;210;g1b10e2550d7_0_66"/>
          <p:cNvPicPr preferRelativeResize="0"/>
          <p:nvPr/>
        </p:nvPicPr>
        <p:blipFill>
          <a:blip r:embed="rId4">
            <a:alphaModFix/>
          </a:blip>
          <a:stretch>
            <a:fillRect/>
          </a:stretch>
        </p:blipFill>
        <p:spPr>
          <a:xfrm>
            <a:off x="7680850" y="4242651"/>
            <a:ext cx="3534075" cy="1134150"/>
          </a:xfrm>
          <a:prstGeom prst="rect">
            <a:avLst/>
          </a:prstGeom>
          <a:noFill/>
          <a:ln>
            <a:noFill/>
          </a:ln>
        </p:spPr>
      </p:pic>
      <p:pic>
        <p:nvPicPr>
          <p:cNvPr id="211" name="Google Shape;211;g1b10e2550d7_0_66"/>
          <p:cNvPicPr preferRelativeResize="0"/>
          <p:nvPr/>
        </p:nvPicPr>
        <p:blipFill>
          <a:blip r:embed="rId5">
            <a:alphaModFix/>
          </a:blip>
          <a:stretch>
            <a:fillRect/>
          </a:stretch>
        </p:blipFill>
        <p:spPr>
          <a:xfrm>
            <a:off x="1206475" y="1360126"/>
            <a:ext cx="5656452" cy="3792074"/>
          </a:xfrm>
          <a:prstGeom prst="rect">
            <a:avLst/>
          </a:prstGeom>
          <a:noFill/>
          <a:ln>
            <a:noFill/>
          </a:ln>
        </p:spPr>
      </p:pic>
      <p:pic>
        <p:nvPicPr>
          <p:cNvPr id="212" name="Google Shape;212;g1b10e2550d7_0_66"/>
          <p:cNvPicPr preferRelativeResize="0"/>
          <p:nvPr/>
        </p:nvPicPr>
        <p:blipFill>
          <a:blip r:embed="rId6">
            <a:alphaModFix/>
          </a:blip>
          <a:stretch>
            <a:fillRect/>
          </a:stretch>
        </p:blipFill>
        <p:spPr>
          <a:xfrm>
            <a:off x="1206475" y="5152200"/>
            <a:ext cx="4987106" cy="163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b10e2550d7_0_132"/>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computer vision</a:t>
            </a:r>
            <a:endParaRPr b="0" i="0" sz="2800" u="none" cap="none" strike="noStrike">
              <a:solidFill>
                <a:srgbClr val="125687"/>
              </a:solidFill>
              <a:latin typeface="Arial"/>
              <a:ea typeface="Arial"/>
              <a:cs typeface="Arial"/>
              <a:sym typeface="Arial"/>
            </a:endParaRPr>
          </a:p>
        </p:txBody>
      </p:sp>
      <p:sp>
        <p:nvSpPr>
          <p:cNvPr id="218" name="Google Shape;218;g1b10e2550d7_0_132"/>
          <p:cNvSpPr txBox="1"/>
          <p:nvPr/>
        </p:nvSpPr>
        <p:spPr>
          <a:xfrm>
            <a:off x="434875" y="1202575"/>
            <a:ext cx="10944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chemeClr val="dk1"/>
                </a:solidFill>
              </a:rPr>
              <a:t>Computer vision focuses on </a:t>
            </a:r>
            <a:r>
              <a:rPr lang="it-IT">
                <a:solidFill>
                  <a:schemeClr val="dk1"/>
                </a:solidFill>
              </a:rPr>
              <a:t>building</a:t>
            </a:r>
            <a:r>
              <a:rPr lang="it-IT">
                <a:solidFill>
                  <a:schemeClr val="dk1"/>
                </a:solidFill>
              </a:rPr>
              <a:t> and using digital systems to process visual data with the aim to equipping a system capable of perceiving the environment and thus making decisions.</a:t>
            </a:r>
            <a:endParaRPr>
              <a:solidFill>
                <a:schemeClr val="dk1"/>
              </a:solidFill>
            </a:endParaRPr>
          </a:p>
        </p:txBody>
      </p:sp>
      <p:sp>
        <p:nvSpPr>
          <p:cNvPr id="219" name="Google Shape;219;g1b10e2550d7_0_132"/>
          <p:cNvSpPr txBox="1"/>
          <p:nvPr/>
        </p:nvSpPr>
        <p:spPr>
          <a:xfrm>
            <a:off x="2161825" y="2033000"/>
            <a:ext cx="43125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0000"/>
              </a:buClr>
              <a:buSzPts val="1300"/>
              <a:buFont typeface="Mulish Light"/>
              <a:buChar char="●"/>
            </a:pPr>
            <a:r>
              <a:rPr lang="it-IT" sz="1300">
                <a:solidFill>
                  <a:srgbClr val="000000"/>
                </a:solidFill>
                <a:latin typeface="Mulish Light"/>
                <a:ea typeface="Mulish Light"/>
                <a:cs typeface="Mulish Light"/>
                <a:sym typeface="Mulish Light"/>
              </a:rPr>
              <a:t>A camera convert the scene-lux to a electrical signal through CCD/CMOS sensors</a:t>
            </a:r>
            <a:endParaRPr sz="1300">
              <a:solidFill>
                <a:srgbClr val="000000"/>
              </a:solidFill>
              <a:latin typeface="Mulish Light"/>
              <a:ea typeface="Mulish Light"/>
              <a:cs typeface="Mulish Light"/>
              <a:sym typeface="Mulish Light"/>
            </a:endParaRPr>
          </a:p>
          <a:p>
            <a:pPr indent="-311150" lvl="0" marL="457200" rtl="0" algn="l">
              <a:spcBef>
                <a:spcPts val="0"/>
              </a:spcBef>
              <a:spcAft>
                <a:spcPts val="0"/>
              </a:spcAft>
              <a:buClr>
                <a:srgbClr val="000000"/>
              </a:buClr>
              <a:buSzPts val="1300"/>
              <a:buFont typeface="Mulish Light"/>
              <a:buChar char="●"/>
            </a:pPr>
            <a:r>
              <a:rPr lang="it-IT" sz="1300">
                <a:solidFill>
                  <a:srgbClr val="000000"/>
                </a:solidFill>
                <a:latin typeface="Mulish Light"/>
                <a:ea typeface="Mulish Light"/>
                <a:cs typeface="Mulish Light"/>
                <a:sym typeface="Mulish Light"/>
              </a:rPr>
              <a:t>An image data is a </a:t>
            </a:r>
            <a:r>
              <a:rPr b="1" lang="it-IT" sz="1300">
                <a:solidFill>
                  <a:srgbClr val="000000"/>
                </a:solidFill>
                <a:latin typeface="Mulish"/>
                <a:ea typeface="Mulish"/>
                <a:cs typeface="Mulish"/>
                <a:sym typeface="Mulish"/>
              </a:rPr>
              <a:t>UNIT8</a:t>
            </a:r>
            <a:r>
              <a:rPr lang="it-IT" sz="1300">
                <a:solidFill>
                  <a:srgbClr val="000000"/>
                </a:solidFill>
                <a:latin typeface="Mulish Light"/>
                <a:ea typeface="Mulish Light"/>
                <a:cs typeface="Mulish Light"/>
                <a:sym typeface="Mulish Light"/>
              </a:rPr>
              <a:t> tensor with 3 channel</a:t>
            </a:r>
            <a:endParaRPr sz="1300">
              <a:solidFill>
                <a:srgbClr val="000000"/>
              </a:solidFill>
              <a:latin typeface="Mulish Light"/>
              <a:ea typeface="Mulish Light"/>
              <a:cs typeface="Mulish Light"/>
              <a:sym typeface="Mulish Light"/>
            </a:endParaRPr>
          </a:p>
        </p:txBody>
      </p:sp>
      <p:pic>
        <p:nvPicPr>
          <p:cNvPr id="220" name="Google Shape;220;g1b10e2550d7_0_132"/>
          <p:cNvPicPr preferRelativeResize="0"/>
          <p:nvPr/>
        </p:nvPicPr>
        <p:blipFill rotWithShape="1">
          <a:blip r:embed="rId3">
            <a:alphaModFix/>
          </a:blip>
          <a:srcRect b="0" l="0" r="0" t="0"/>
          <a:stretch/>
        </p:blipFill>
        <p:spPr>
          <a:xfrm>
            <a:off x="434872" y="2159873"/>
            <a:ext cx="1579050" cy="1485525"/>
          </a:xfrm>
          <a:prstGeom prst="rect">
            <a:avLst/>
          </a:prstGeom>
          <a:noFill/>
          <a:ln>
            <a:noFill/>
          </a:ln>
        </p:spPr>
      </p:pic>
      <p:pic>
        <p:nvPicPr>
          <p:cNvPr descr="A picture containing text, scoreboard&#10;&#10;Description automatically generated" id="221" name="Google Shape;221;g1b10e2550d7_0_132"/>
          <p:cNvPicPr preferRelativeResize="0"/>
          <p:nvPr/>
        </p:nvPicPr>
        <p:blipFill rotWithShape="1">
          <a:blip r:embed="rId4">
            <a:alphaModFix/>
          </a:blip>
          <a:srcRect b="0" l="0" r="0" t="0"/>
          <a:stretch/>
        </p:blipFill>
        <p:spPr>
          <a:xfrm>
            <a:off x="7569999" y="1850575"/>
            <a:ext cx="2364426" cy="2272899"/>
          </a:xfrm>
          <a:prstGeom prst="rect">
            <a:avLst/>
          </a:prstGeom>
          <a:noFill/>
          <a:ln>
            <a:noFill/>
          </a:ln>
        </p:spPr>
      </p:pic>
      <p:pic>
        <p:nvPicPr>
          <p:cNvPr descr="A picture containing graphical user interface&#10;&#10;Description automatically generated" id="222" name="Google Shape;222;g1b10e2550d7_0_132"/>
          <p:cNvPicPr preferRelativeResize="0"/>
          <p:nvPr/>
        </p:nvPicPr>
        <p:blipFill rotWithShape="1">
          <a:blip r:embed="rId5">
            <a:alphaModFix/>
          </a:blip>
          <a:srcRect b="0" l="0" r="0" t="0"/>
          <a:stretch/>
        </p:blipFill>
        <p:spPr>
          <a:xfrm>
            <a:off x="287198" y="4064321"/>
            <a:ext cx="3882950" cy="2609350"/>
          </a:xfrm>
          <a:prstGeom prst="rect">
            <a:avLst/>
          </a:prstGeom>
          <a:noFill/>
          <a:ln>
            <a:noFill/>
          </a:ln>
        </p:spPr>
      </p:pic>
      <p:pic>
        <p:nvPicPr>
          <p:cNvPr descr="A picture containing diagram&#10;&#10;Description automatically generated" id="223" name="Google Shape;223;g1b10e2550d7_0_132"/>
          <p:cNvPicPr preferRelativeResize="0"/>
          <p:nvPr/>
        </p:nvPicPr>
        <p:blipFill rotWithShape="1">
          <a:blip r:embed="rId6">
            <a:alphaModFix/>
          </a:blip>
          <a:srcRect b="0" l="0" r="0" t="0"/>
          <a:stretch/>
        </p:blipFill>
        <p:spPr>
          <a:xfrm>
            <a:off x="4635346" y="4206142"/>
            <a:ext cx="3095750" cy="2325725"/>
          </a:xfrm>
          <a:prstGeom prst="rect">
            <a:avLst/>
          </a:prstGeom>
          <a:noFill/>
          <a:ln>
            <a:noFill/>
          </a:ln>
        </p:spPr>
      </p:pic>
      <p:pic>
        <p:nvPicPr>
          <p:cNvPr id="224" name="Google Shape;224;g1b10e2550d7_0_132"/>
          <p:cNvPicPr preferRelativeResize="0"/>
          <p:nvPr/>
        </p:nvPicPr>
        <p:blipFill rotWithShape="1">
          <a:blip r:embed="rId7">
            <a:alphaModFix/>
          </a:blip>
          <a:srcRect b="465" l="0" r="51618" t="6476"/>
          <a:stretch/>
        </p:blipFill>
        <p:spPr>
          <a:xfrm>
            <a:off x="8196295" y="4206143"/>
            <a:ext cx="3123042" cy="2325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b27748a92b_0_13"/>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computer vision</a:t>
            </a:r>
            <a:endParaRPr b="0" i="0" sz="2800" u="none" cap="none" strike="noStrike">
              <a:solidFill>
                <a:srgbClr val="125687"/>
              </a:solidFill>
              <a:latin typeface="Arial"/>
              <a:ea typeface="Arial"/>
              <a:cs typeface="Arial"/>
              <a:sym typeface="Arial"/>
            </a:endParaRPr>
          </a:p>
        </p:txBody>
      </p:sp>
      <p:pic>
        <p:nvPicPr>
          <p:cNvPr descr="A picture containing table, food, cup, bowl&#10;&#10;Description automatically generated" id="230" name="Google Shape;230;g1b27748a92b_0_13"/>
          <p:cNvPicPr preferRelativeResize="0"/>
          <p:nvPr/>
        </p:nvPicPr>
        <p:blipFill rotWithShape="1">
          <a:blip r:embed="rId3">
            <a:alphaModFix/>
          </a:blip>
          <a:srcRect b="0" l="0" r="0" t="0"/>
          <a:stretch/>
        </p:blipFill>
        <p:spPr>
          <a:xfrm>
            <a:off x="9011769" y="932026"/>
            <a:ext cx="2743200" cy="1371600"/>
          </a:xfrm>
          <a:prstGeom prst="rect">
            <a:avLst/>
          </a:prstGeom>
          <a:noFill/>
          <a:ln>
            <a:noFill/>
          </a:ln>
        </p:spPr>
      </p:pic>
      <p:pic>
        <p:nvPicPr>
          <p:cNvPr id="231" name="Google Shape;231;g1b27748a92b_0_13"/>
          <p:cNvPicPr preferRelativeResize="0"/>
          <p:nvPr/>
        </p:nvPicPr>
        <p:blipFill rotWithShape="1">
          <a:blip r:embed="rId4">
            <a:alphaModFix/>
          </a:blip>
          <a:srcRect b="0" l="0" r="0" t="0"/>
          <a:stretch/>
        </p:blipFill>
        <p:spPr>
          <a:xfrm>
            <a:off x="1208130" y="1653050"/>
            <a:ext cx="3216496" cy="1802150"/>
          </a:xfrm>
          <a:prstGeom prst="rect">
            <a:avLst/>
          </a:prstGeom>
          <a:noFill/>
          <a:ln>
            <a:noFill/>
          </a:ln>
        </p:spPr>
      </p:pic>
      <p:pic>
        <p:nvPicPr>
          <p:cNvPr descr="A picture containing chart&#10;&#10;Description automatically generated" id="232" name="Google Shape;232;g1b27748a92b_0_13"/>
          <p:cNvPicPr preferRelativeResize="0"/>
          <p:nvPr/>
        </p:nvPicPr>
        <p:blipFill rotWithShape="1">
          <a:blip r:embed="rId5">
            <a:alphaModFix/>
          </a:blip>
          <a:srcRect b="0" l="0" r="0" t="0"/>
          <a:stretch/>
        </p:blipFill>
        <p:spPr>
          <a:xfrm>
            <a:off x="1507667" y="3932349"/>
            <a:ext cx="2385370" cy="2184350"/>
          </a:xfrm>
          <a:prstGeom prst="rect">
            <a:avLst/>
          </a:prstGeom>
          <a:noFill/>
          <a:ln>
            <a:noFill/>
          </a:ln>
        </p:spPr>
      </p:pic>
      <p:sp>
        <p:nvSpPr>
          <p:cNvPr id="233" name="Google Shape;233;g1b27748a92b_0_13"/>
          <p:cNvSpPr/>
          <p:nvPr/>
        </p:nvSpPr>
        <p:spPr>
          <a:xfrm>
            <a:off x="2498722" y="2303626"/>
            <a:ext cx="211500" cy="238500"/>
          </a:xfrm>
          <a:prstGeom prst="ellipse">
            <a:avLst/>
          </a:prstGeom>
          <a:no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34" name="Google Shape;234;g1b27748a92b_0_13"/>
          <p:cNvSpPr txBox="1"/>
          <p:nvPr/>
        </p:nvSpPr>
        <p:spPr>
          <a:xfrm>
            <a:off x="1232881" y="6116708"/>
            <a:ext cx="27432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300" u="none" cap="none" strike="noStrike">
                <a:solidFill>
                  <a:srgbClr val="000000"/>
                </a:solidFill>
                <a:latin typeface="Mulish"/>
                <a:ea typeface="Mulish"/>
                <a:cs typeface="Mulish"/>
                <a:sym typeface="Mulish"/>
              </a:rPr>
              <a:t>Convolution operation</a:t>
            </a:r>
            <a:endParaRPr b="1" sz="1300">
              <a:latin typeface="Mulish"/>
              <a:ea typeface="Mulish"/>
              <a:cs typeface="Mulish"/>
              <a:sym typeface="Mulish"/>
            </a:endParaRPr>
          </a:p>
        </p:txBody>
      </p:sp>
      <p:pic>
        <p:nvPicPr>
          <p:cNvPr id="235" name="Google Shape;235;g1b27748a92b_0_13"/>
          <p:cNvPicPr preferRelativeResize="0"/>
          <p:nvPr/>
        </p:nvPicPr>
        <p:blipFill rotWithShape="1">
          <a:blip r:embed="rId6">
            <a:alphaModFix/>
          </a:blip>
          <a:srcRect b="0" l="0" r="0" t="0"/>
          <a:stretch/>
        </p:blipFill>
        <p:spPr>
          <a:xfrm>
            <a:off x="5796651" y="2376434"/>
            <a:ext cx="2743200" cy="459988"/>
          </a:xfrm>
          <a:prstGeom prst="rect">
            <a:avLst/>
          </a:prstGeom>
          <a:noFill/>
          <a:ln>
            <a:noFill/>
          </a:ln>
        </p:spPr>
      </p:pic>
      <p:pic>
        <p:nvPicPr>
          <p:cNvPr descr="Diagram&#10;&#10;Description automatically generated" id="236" name="Google Shape;236;g1b27748a92b_0_13"/>
          <p:cNvPicPr preferRelativeResize="0"/>
          <p:nvPr/>
        </p:nvPicPr>
        <p:blipFill rotWithShape="1">
          <a:blip r:embed="rId7">
            <a:alphaModFix/>
          </a:blip>
          <a:srcRect b="0" l="0" r="0" t="0"/>
          <a:stretch/>
        </p:blipFill>
        <p:spPr>
          <a:xfrm>
            <a:off x="5362726" y="3455195"/>
            <a:ext cx="4018608" cy="26749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b27748a92b_0_32"/>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computer vision</a:t>
            </a:r>
            <a:endParaRPr b="0" i="0" sz="2800" u="none" cap="none" strike="noStrike">
              <a:solidFill>
                <a:srgbClr val="125687"/>
              </a:solidFill>
              <a:latin typeface="Arial"/>
              <a:ea typeface="Arial"/>
              <a:cs typeface="Arial"/>
              <a:sym typeface="Arial"/>
            </a:endParaRPr>
          </a:p>
        </p:txBody>
      </p:sp>
      <p:sp>
        <p:nvSpPr>
          <p:cNvPr id="242" name="Google Shape;242;g1b27748a92b_0_32"/>
          <p:cNvSpPr txBox="1"/>
          <p:nvPr/>
        </p:nvSpPr>
        <p:spPr>
          <a:xfrm>
            <a:off x="686825" y="1338375"/>
            <a:ext cx="9851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it-IT">
                <a:solidFill>
                  <a:schemeClr val="dk1"/>
                </a:solidFill>
              </a:rPr>
              <a:t>There are some cameras that does not have the capacity to capture color (monocromatic). The digital result is a matrix (2D tensor) that contain only information about gray level.</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285750" lvl="0" marL="285750" rtl="0" algn="l">
              <a:spcBef>
                <a:spcPts val="0"/>
              </a:spcBef>
              <a:spcAft>
                <a:spcPts val="0"/>
              </a:spcAft>
              <a:buClr>
                <a:schemeClr val="dk1"/>
              </a:buClr>
              <a:buSzPts val="1400"/>
              <a:buChar char="•"/>
            </a:pPr>
            <a:r>
              <a:rPr lang="it-IT">
                <a:solidFill>
                  <a:schemeClr val="dk1"/>
                </a:solidFill>
              </a:rPr>
              <a:t>From any image we can get the greyscale one with different methods.</a:t>
            </a:r>
            <a:endParaRPr>
              <a:solidFill>
                <a:schemeClr val="dk1"/>
              </a:solidFill>
            </a:endParaRPr>
          </a:p>
          <a:p>
            <a:pPr indent="-285750" lvl="0" marL="285750" rtl="0" algn="l">
              <a:spcBef>
                <a:spcPts val="0"/>
              </a:spcBef>
              <a:spcAft>
                <a:spcPts val="0"/>
              </a:spcAft>
              <a:buClr>
                <a:schemeClr val="dk1"/>
              </a:buClr>
              <a:buSzPts val="1400"/>
              <a:buChar char="•"/>
            </a:pPr>
            <a:r>
              <a:rPr lang="it-IT">
                <a:solidFill>
                  <a:schemeClr val="dk1"/>
                </a:solidFill>
              </a:rPr>
              <a:t>From a grayscale image we can get the binary one (b/w) observing the histogram of pixel's intensity.</a:t>
            </a:r>
            <a:endParaRPr>
              <a:solidFill>
                <a:schemeClr val="dk1"/>
              </a:solidFill>
            </a:endParaRPr>
          </a:p>
          <a:p>
            <a:pPr indent="-285750" lvl="0" marL="285750" rtl="0" algn="l">
              <a:spcBef>
                <a:spcPts val="0"/>
              </a:spcBef>
              <a:spcAft>
                <a:spcPts val="0"/>
              </a:spcAft>
              <a:buClr>
                <a:schemeClr val="dk1"/>
              </a:buClr>
              <a:buSzPts val="1400"/>
              <a:buChar char="•"/>
            </a:pPr>
            <a:r>
              <a:rPr lang="it-IT">
                <a:solidFill>
                  <a:schemeClr val="dk1"/>
                </a:solidFill>
              </a:rPr>
              <a:t>Founded a threshold in this way we can apply a low pass filter on image</a:t>
            </a:r>
            <a:endParaRPr sz="1300">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descr="Diagram&#10;&#10;Description automatically generated" id="243" name="Google Shape;243;g1b27748a92b_0_32"/>
          <p:cNvPicPr preferRelativeResize="0"/>
          <p:nvPr/>
        </p:nvPicPr>
        <p:blipFill rotWithShape="1">
          <a:blip r:embed="rId3">
            <a:alphaModFix/>
          </a:blip>
          <a:srcRect b="0" l="0" r="0" t="0"/>
          <a:stretch/>
        </p:blipFill>
        <p:spPr>
          <a:xfrm>
            <a:off x="2493575" y="3115750"/>
            <a:ext cx="6677900" cy="1941675"/>
          </a:xfrm>
          <a:prstGeom prst="rect">
            <a:avLst/>
          </a:prstGeom>
          <a:noFill/>
          <a:ln>
            <a:noFill/>
          </a:ln>
        </p:spPr>
      </p:pic>
      <p:pic>
        <p:nvPicPr>
          <p:cNvPr descr="A picture containing graphical user interface&#10;&#10;Description automatically generated" id="244" name="Google Shape;244;g1b27748a92b_0_32"/>
          <p:cNvPicPr preferRelativeResize="0"/>
          <p:nvPr/>
        </p:nvPicPr>
        <p:blipFill rotWithShape="1">
          <a:blip r:embed="rId4">
            <a:alphaModFix/>
          </a:blip>
          <a:srcRect b="0" l="0" r="0" t="0"/>
          <a:stretch/>
        </p:blipFill>
        <p:spPr>
          <a:xfrm>
            <a:off x="4228253" y="5394225"/>
            <a:ext cx="3208549" cy="891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b27748a92b_0_62"/>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computer vision</a:t>
            </a:r>
            <a:endParaRPr b="0" i="0" sz="2800" u="none" cap="none" strike="noStrike">
              <a:solidFill>
                <a:srgbClr val="125687"/>
              </a:solidFill>
              <a:latin typeface="Arial"/>
              <a:ea typeface="Arial"/>
              <a:cs typeface="Arial"/>
              <a:sym typeface="Arial"/>
            </a:endParaRPr>
          </a:p>
        </p:txBody>
      </p:sp>
      <p:sp>
        <p:nvSpPr>
          <p:cNvPr id="250" name="Google Shape;250;g1b27748a92b_0_62"/>
          <p:cNvSpPr txBox="1"/>
          <p:nvPr/>
        </p:nvSpPr>
        <p:spPr>
          <a:xfrm>
            <a:off x="686825" y="1338375"/>
            <a:ext cx="9177900" cy="172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it-IT">
                <a:solidFill>
                  <a:schemeClr val="dk1"/>
                </a:solidFill>
              </a:rPr>
              <a:t>As in one-dimensional signals, images also can be filtered with various low-pass filters (LPF), high-pass filters (HPF), etc. LPF helps in removing noise, blurring images, etc. HPF filters help in finding edges in images. Keep this kernel above a pixel, add all the 25 pixels below this kernel, take the average, and replace the central pixel with the new average value. </a:t>
            </a:r>
            <a:endParaRPr>
              <a:solidFill>
                <a:schemeClr val="dk1"/>
              </a:solidFill>
            </a:endParaRPr>
          </a:p>
          <a:p>
            <a:pPr indent="0" lvl="0" marL="457200" rtl="0" algn="l">
              <a:spcBef>
                <a:spcPts val="90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251" name="Google Shape;251;g1b27748a92b_0_62"/>
          <p:cNvSpPr txBox="1"/>
          <p:nvPr/>
        </p:nvSpPr>
        <p:spPr>
          <a:xfrm>
            <a:off x="609475" y="5079075"/>
            <a:ext cx="947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rPr>
              <a:t>T</a:t>
            </a:r>
            <a:r>
              <a:rPr lang="it-IT">
                <a:solidFill>
                  <a:schemeClr val="dk1"/>
                </a:solidFill>
              </a:rPr>
              <a:t>he standard deviation of the Gaussian distribution in X and Y direction should be chosen carefully considering the size of the kernel such that the edges of the kernel is close to zero.You have to choose a right size of the kernel to define the neighborhood of each pixel. If it is too large, small features of the image may be disappeared and the image will look blurred. If it is too small, you cannot eliminate noises in the image.</a:t>
            </a:r>
            <a:endParaRPr>
              <a:solidFill>
                <a:schemeClr val="dk1"/>
              </a:solidFill>
            </a:endParaRPr>
          </a:p>
        </p:txBody>
      </p:sp>
      <p:pic>
        <p:nvPicPr>
          <p:cNvPr id="252" name="Google Shape;252;g1b27748a92b_0_62"/>
          <p:cNvPicPr preferRelativeResize="0"/>
          <p:nvPr/>
        </p:nvPicPr>
        <p:blipFill>
          <a:blip r:embed="rId3">
            <a:alphaModFix/>
          </a:blip>
          <a:stretch>
            <a:fillRect/>
          </a:stretch>
        </p:blipFill>
        <p:spPr>
          <a:xfrm>
            <a:off x="3998048" y="2822251"/>
            <a:ext cx="1954998" cy="1703350"/>
          </a:xfrm>
          <a:prstGeom prst="rect">
            <a:avLst/>
          </a:prstGeom>
          <a:noFill/>
          <a:ln>
            <a:noFill/>
          </a:ln>
        </p:spPr>
      </p:pic>
      <p:pic>
        <p:nvPicPr>
          <p:cNvPr id="253" name="Google Shape;253;g1b27748a92b_0_62"/>
          <p:cNvPicPr preferRelativeResize="0"/>
          <p:nvPr/>
        </p:nvPicPr>
        <p:blipFill>
          <a:blip r:embed="rId4">
            <a:alphaModFix/>
          </a:blip>
          <a:stretch>
            <a:fillRect/>
          </a:stretch>
        </p:blipFill>
        <p:spPr>
          <a:xfrm>
            <a:off x="6874423" y="2671112"/>
            <a:ext cx="1955000" cy="1854727"/>
          </a:xfrm>
          <a:prstGeom prst="rect">
            <a:avLst/>
          </a:prstGeom>
          <a:noFill/>
          <a:ln>
            <a:noFill/>
          </a:ln>
        </p:spPr>
      </p:pic>
      <p:pic>
        <p:nvPicPr>
          <p:cNvPr id="254" name="Google Shape;254;g1b27748a92b_0_62"/>
          <p:cNvPicPr preferRelativeResize="0"/>
          <p:nvPr/>
        </p:nvPicPr>
        <p:blipFill>
          <a:blip r:embed="rId5">
            <a:alphaModFix/>
          </a:blip>
          <a:stretch>
            <a:fillRect/>
          </a:stretch>
        </p:blipFill>
        <p:spPr>
          <a:xfrm>
            <a:off x="881900" y="2746788"/>
            <a:ext cx="2666125" cy="1703350"/>
          </a:xfrm>
          <a:prstGeom prst="rect">
            <a:avLst/>
          </a:prstGeom>
          <a:noFill/>
          <a:ln>
            <a:noFill/>
          </a:ln>
        </p:spPr>
      </p:pic>
      <p:pic>
        <p:nvPicPr>
          <p:cNvPr id="255" name="Google Shape;255;g1b27748a92b_0_62"/>
          <p:cNvPicPr preferRelativeResize="0"/>
          <p:nvPr/>
        </p:nvPicPr>
        <p:blipFill>
          <a:blip r:embed="rId6">
            <a:alphaModFix/>
          </a:blip>
          <a:stretch>
            <a:fillRect/>
          </a:stretch>
        </p:blipFill>
        <p:spPr>
          <a:xfrm>
            <a:off x="9970750" y="1338370"/>
            <a:ext cx="1955000" cy="39039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b27748a92b_0_82"/>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computer vision</a:t>
            </a:r>
            <a:endParaRPr b="0" i="0" sz="2800" u="none" cap="none" strike="noStrike">
              <a:solidFill>
                <a:srgbClr val="125687"/>
              </a:solidFill>
              <a:latin typeface="Arial"/>
              <a:ea typeface="Arial"/>
              <a:cs typeface="Arial"/>
              <a:sym typeface="Arial"/>
            </a:endParaRPr>
          </a:p>
        </p:txBody>
      </p:sp>
      <p:pic>
        <p:nvPicPr>
          <p:cNvPr id="261" name="Google Shape;261;g1b27748a92b_0_82"/>
          <p:cNvPicPr preferRelativeResize="0"/>
          <p:nvPr/>
        </p:nvPicPr>
        <p:blipFill>
          <a:blip r:embed="rId3">
            <a:alphaModFix/>
          </a:blip>
          <a:stretch>
            <a:fillRect/>
          </a:stretch>
        </p:blipFill>
        <p:spPr>
          <a:xfrm>
            <a:off x="928550" y="1604275"/>
            <a:ext cx="6886026" cy="2078675"/>
          </a:xfrm>
          <a:prstGeom prst="rect">
            <a:avLst/>
          </a:prstGeom>
          <a:noFill/>
          <a:ln>
            <a:noFill/>
          </a:ln>
        </p:spPr>
      </p:pic>
      <p:sp>
        <p:nvSpPr>
          <p:cNvPr id="262" name="Google Shape;262;g1b27748a92b_0_82"/>
          <p:cNvSpPr txBox="1"/>
          <p:nvPr/>
        </p:nvSpPr>
        <p:spPr>
          <a:xfrm>
            <a:off x="8378875" y="20625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100" u="sng">
                <a:solidFill>
                  <a:schemeClr val="dk2"/>
                </a:solidFill>
                <a:hlinkClick r:id="rId4">
                  <a:extLst>
                    <a:ext uri="{A12FA001-AC4F-418D-AE19-62706E023703}">
                      <ahyp:hlinkClr val="tx"/>
                    </a:ext>
                  </a:extLst>
                </a:hlinkClick>
              </a:rPr>
              <a:t>https://it.mathworks.com/help/vision/</a:t>
            </a:r>
            <a:endParaRPr sz="2100">
              <a:solidFill>
                <a:schemeClr val="dk2"/>
              </a:solidFill>
            </a:endParaRPr>
          </a:p>
          <a:p>
            <a:pPr indent="0" lvl="0" marL="0" rtl="0" algn="l">
              <a:spcBef>
                <a:spcPts val="0"/>
              </a:spcBef>
              <a:spcAft>
                <a:spcPts val="0"/>
              </a:spcAft>
              <a:buNone/>
            </a:pPr>
            <a:r>
              <a:t/>
            </a:r>
            <a:endParaRPr/>
          </a:p>
        </p:txBody>
      </p:sp>
      <p:pic>
        <p:nvPicPr>
          <p:cNvPr id="263" name="Google Shape;263;g1b27748a92b_0_82"/>
          <p:cNvPicPr preferRelativeResize="0"/>
          <p:nvPr/>
        </p:nvPicPr>
        <p:blipFill>
          <a:blip r:embed="rId5">
            <a:alphaModFix/>
          </a:blip>
          <a:stretch>
            <a:fillRect/>
          </a:stretch>
        </p:blipFill>
        <p:spPr>
          <a:xfrm>
            <a:off x="1493025" y="3839725"/>
            <a:ext cx="9358390" cy="287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b27748a92b_0_52"/>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computer vision</a:t>
            </a:r>
            <a:endParaRPr b="0" i="0" sz="2800" u="none" cap="none" strike="noStrike">
              <a:solidFill>
                <a:srgbClr val="125687"/>
              </a:solidFill>
              <a:latin typeface="Arial"/>
              <a:ea typeface="Arial"/>
              <a:cs typeface="Arial"/>
              <a:sym typeface="Arial"/>
            </a:endParaRPr>
          </a:p>
        </p:txBody>
      </p:sp>
      <p:pic>
        <p:nvPicPr>
          <p:cNvPr id="269" name="Google Shape;269;g1b27748a92b_0_52"/>
          <p:cNvPicPr preferRelativeResize="0"/>
          <p:nvPr/>
        </p:nvPicPr>
        <p:blipFill>
          <a:blip r:embed="rId3">
            <a:alphaModFix/>
          </a:blip>
          <a:stretch>
            <a:fillRect/>
          </a:stretch>
        </p:blipFill>
        <p:spPr>
          <a:xfrm>
            <a:off x="7570052" y="579700"/>
            <a:ext cx="3106699" cy="1725950"/>
          </a:xfrm>
          <a:prstGeom prst="rect">
            <a:avLst/>
          </a:prstGeom>
          <a:noFill/>
          <a:ln>
            <a:noFill/>
          </a:ln>
        </p:spPr>
      </p:pic>
      <p:pic>
        <p:nvPicPr>
          <p:cNvPr id="270" name="Google Shape;270;g1b27748a92b_0_52"/>
          <p:cNvPicPr preferRelativeResize="0"/>
          <p:nvPr/>
        </p:nvPicPr>
        <p:blipFill>
          <a:blip r:embed="rId4">
            <a:alphaModFix/>
          </a:blip>
          <a:stretch>
            <a:fillRect/>
          </a:stretch>
        </p:blipFill>
        <p:spPr>
          <a:xfrm>
            <a:off x="7461955" y="2616606"/>
            <a:ext cx="2802275" cy="2767501"/>
          </a:xfrm>
          <a:prstGeom prst="rect">
            <a:avLst/>
          </a:prstGeom>
          <a:noFill/>
          <a:ln>
            <a:noFill/>
          </a:ln>
        </p:spPr>
      </p:pic>
      <p:pic>
        <p:nvPicPr>
          <p:cNvPr id="271" name="Google Shape;271;g1b27748a92b_0_52"/>
          <p:cNvPicPr preferRelativeResize="0"/>
          <p:nvPr/>
        </p:nvPicPr>
        <p:blipFill>
          <a:blip r:embed="rId5">
            <a:alphaModFix/>
          </a:blip>
          <a:stretch>
            <a:fillRect/>
          </a:stretch>
        </p:blipFill>
        <p:spPr>
          <a:xfrm>
            <a:off x="552025" y="1447500"/>
            <a:ext cx="6066450" cy="510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b10e2550d7_0_144"/>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277" name="Google Shape;277;g1b10e2550d7_0_144"/>
          <p:cNvSpPr txBox="1"/>
          <p:nvPr/>
        </p:nvSpPr>
        <p:spPr>
          <a:xfrm>
            <a:off x="609475" y="1314875"/>
            <a:ext cx="1059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t>Machine learning refers to a set of </a:t>
            </a:r>
            <a:r>
              <a:rPr lang="it-IT"/>
              <a:t>techniques</a:t>
            </a:r>
            <a:r>
              <a:rPr lang="it-IT"/>
              <a:t> which allow c</a:t>
            </a:r>
            <a:r>
              <a:rPr lang="it-IT"/>
              <a:t>omputer systems to learn directly from data and adapt without following explicit instructions, using statistical methods and optimisation techniques.</a:t>
            </a:r>
            <a:endParaRPr/>
          </a:p>
          <a:p>
            <a:pPr indent="0" lvl="0" marL="0" rtl="0" algn="l">
              <a:spcBef>
                <a:spcPts val="0"/>
              </a:spcBef>
              <a:spcAft>
                <a:spcPts val="0"/>
              </a:spcAft>
              <a:buNone/>
            </a:pPr>
            <a:r>
              <a:t/>
            </a:r>
            <a:endParaRPr/>
          </a:p>
        </p:txBody>
      </p:sp>
      <p:pic>
        <p:nvPicPr>
          <p:cNvPr id="278" name="Google Shape;278;g1b10e2550d7_0_144"/>
          <p:cNvPicPr preferRelativeResize="0"/>
          <p:nvPr/>
        </p:nvPicPr>
        <p:blipFill>
          <a:blip r:embed="rId3">
            <a:alphaModFix/>
          </a:blip>
          <a:stretch>
            <a:fillRect/>
          </a:stretch>
        </p:blipFill>
        <p:spPr>
          <a:xfrm>
            <a:off x="880138" y="2760725"/>
            <a:ext cx="4161773" cy="2114775"/>
          </a:xfrm>
          <a:prstGeom prst="rect">
            <a:avLst/>
          </a:prstGeom>
          <a:noFill/>
          <a:ln>
            <a:noFill/>
          </a:ln>
        </p:spPr>
      </p:pic>
      <p:pic>
        <p:nvPicPr>
          <p:cNvPr id="279" name="Google Shape;279;g1b10e2550d7_0_144"/>
          <p:cNvPicPr preferRelativeResize="0"/>
          <p:nvPr/>
        </p:nvPicPr>
        <p:blipFill>
          <a:blip r:embed="rId4">
            <a:alphaModFix/>
          </a:blip>
          <a:stretch>
            <a:fillRect/>
          </a:stretch>
        </p:blipFill>
        <p:spPr>
          <a:xfrm>
            <a:off x="5527950" y="2341925"/>
            <a:ext cx="6060050" cy="3957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b27748a92b_0_100"/>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285" name="Google Shape;285;g1b27748a92b_0_100"/>
          <p:cNvSpPr txBox="1"/>
          <p:nvPr/>
        </p:nvSpPr>
        <p:spPr>
          <a:xfrm>
            <a:off x="609475" y="1314875"/>
            <a:ext cx="1059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t>Machine learning refers to a set of techniques which allow computer systems to learn directly from data and adapt without following explicit instructions, using statistical methods and optimisation techniques.</a:t>
            </a:r>
            <a:endParaRPr/>
          </a:p>
          <a:p>
            <a:pPr indent="0" lvl="0" marL="0" rtl="0" algn="l">
              <a:spcBef>
                <a:spcPts val="0"/>
              </a:spcBef>
              <a:spcAft>
                <a:spcPts val="0"/>
              </a:spcAft>
              <a:buNone/>
            </a:pPr>
            <a:r>
              <a:t/>
            </a:r>
            <a:endParaRPr/>
          </a:p>
        </p:txBody>
      </p:sp>
      <p:pic>
        <p:nvPicPr>
          <p:cNvPr id="286" name="Google Shape;286;g1b27748a92b_0_100"/>
          <p:cNvPicPr preferRelativeResize="0"/>
          <p:nvPr/>
        </p:nvPicPr>
        <p:blipFill>
          <a:blip r:embed="rId3">
            <a:alphaModFix/>
          </a:blip>
          <a:stretch>
            <a:fillRect/>
          </a:stretch>
        </p:blipFill>
        <p:spPr>
          <a:xfrm>
            <a:off x="609475" y="2236425"/>
            <a:ext cx="5832024" cy="3477150"/>
          </a:xfrm>
          <a:prstGeom prst="rect">
            <a:avLst/>
          </a:prstGeom>
          <a:noFill/>
          <a:ln>
            <a:noFill/>
          </a:ln>
        </p:spPr>
      </p:pic>
      <p:pic>
        <p:nvPicPr>
          <p:cNvPr id="287" name="Google Shape;287;g1b27748a92b_0_100"/>
          <p:cNvPicPr preferRelativeResize="0"/>
          <p:nvPr/>
        </p:nvPicPr>
        <p:blipFill>
          <a:blip r:embed="rId4">
            <a:alphaModFix/>
          </a:blip>
          <a:stretch>
            <a:fillRect/>
          </a:stretch>
        </p:blipFill>
        <p:spPr>
          <a:xfrm>
            <a:off x="7090398" y="1950351"/>
            <a:ext cx="3876350" cy="2320975"/>
          </a:xfrm>
          <a:prstGeom prst="rect">
            <a:avLst/>
          </a:prstGeom>
          <a:noFill/>
          <a:ln>
            <a:noFill/>
          </a:ln>
        </p:spPr>
      </p:pic>
      <p:pic>
        <p:nvPicPr>
          <p:cNvPr descr="Chart, scatter chart&#10;&#10;Description automatically generated" id="288" name="Google Shape;288;g1b27748a92b_0_100"/>
          <p:cNvPicPr preferRelativeResize="0"/>
          <p:nvPr/>
        </p:nvPicPr>
        <p:blipFill rotWithShape="1">
          <a:blip r:embed="rId5">
            <a:alphaModFix/>
          </a:blip>
          <a:srcRect b="0" l="0" r="0" t="0"/>
          <a:stretch/>
        </p:blipFill>
        <p:spPr>
          <a:xfrm>
            <a:off x="7481262" y="4271324"/>
            <a:ext cx="3094634" cy="23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b27748a92b_0_110"/>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294" name="Google Shape;294;g1b27748a92b_0_110"/>
          <p:cNvSpPr txBox="1"/>
          <p:nvPr/>
        </p:nvSpPr>
        <p:spPr>
          <a:xfrm>
            <a:off x="609475" y="1314875"/>
            <a:ext cx="1059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t>Machine learning refers to a set of techniques which allow computer systems to learn directly from data and adapt without following explicit instructions, using statistical methods and optimisation techniques.</a:t>
            </a:r>
            <a:endParaRPr/>
          </a:p>
          <a:p>
            <a:pPr indent="0" lvl="0" marL="0" rtl="0" algn="l">
              <a:spcBef>
                <a:spcPts val="0"/>
              </a:spcBef>
              <a:spcAft>
                <a:spcPts val="0"/>
              </a:spcAft>
              <a:buNone/>
            </a:pPr>
            <a:r>
              <a:t/>
            </a:r>
            <a:endParaRPr/>
          </a:p>
        </p:txBody>
      </p:sp>
      <p:pic>
        <p:nvPicPr>
          <p:cNvPr descr="Diagram&#10;&#10;Description automatically generated" id="295" name="Google Shape;295;g1b27748a92b_0_110"/>
          <p:cNvPicPr preferRelativeResize="0"/>
          <p:nvPr/>
        </p:nvPicPr>
        <p:blipFill rotWithShape="1">
          <a:blip r:embed="rId3">
            <a:alphaModFix/>
          </a:blip>
          <a:srcRect b="0" l="0" r="0" t="0"/>
          <a:stretch/>
        </p:blipFill>
        <p:spPr>
          <a:xfrm>
            <a:off x="969201" y="2249325"/>
            <a:ext cx="2926875" cy="2625675"/>
          </a:xfrm>
          <a:prstGeom prst="rect">
            <a:avLst/>
          </a:prstGeom>
          <a:noFill/>
          <a:ln>
            <a:noFill/>
          </a:ln>
        </p:spPr>
      </p:pic>
      <p:sp>
        <p:nvSpPr>
          <p:cNvPr id="296" name="Google Shape;296;g1b27748a92b_0_110"/>
          <p:cNvSpPr txBox="1"/>
          <p:nvPr/>
        </p:nvSpPr>
        <p:spPr>
          <a:xfrm>
            <a:off x="4501950" y="2249325"/>
            <a:ext cx="73737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800">
                <a:solidFill>
                  <a:schemeClr val="dk2"/>
                </a:solidFill>
              </a:rPr>
              <a:t>Demo:</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it-IT" sz="1800">
                <a:solidFill>
                  <a:schemeClr val="dk2"/>
                </a:solidFill>
              </a:rPr>
              <a:t>Tool wear estimation during drilling operation on composite materials (regression)</a:t>
            </a:r>
            <a:endParaRPr sz="1800">
              <a:solidFill>
                <a:schemeClr val="dk2"/>
              </a:solidFill>
            </a:endParaRPr>
          </a:p>
          <a:p>
            <a:pPr indent="-342900" lvl="0" marL="457200" rtl="0" algn="l">
              <a:spcBef>
                <a:spcPts val="0"/>
              </a:spcBef>
              <a:spcAft>
                <a:spcPts val="0"/>
              </a:spcAft>
              <a:buClr>
                <a:schemeClr val="dk2"/>
              </a:buClr>
              <a:buSzPts val="1800"/>
              <a:buChar char="●"/>
            </a:pPr>
            <a:r>
              <a:rPr lang="it-IT" sz="1800">
                <a:solidFill>
                  <a:schemeClr val="dk2"/>
                </a:solidFill>
              </a:rPr>
              <a:t>Defect detection during Gas Metal Arc Welding (classification)</a:t>
            </a:r>
            <a:endParaRPr sz="1800">
              <a:solidFill>
                <a:schemeClr val="dk2"/>
              </a:solidFill>
            </a:endParaRPr>
          </a:p>
          <a:p>
            <a:pPr indent="-342900" lvl="0" marL="457200" rtl="0" algn="l">
              <a:spcBef>
                <a:spcPts val="0"/>
              </a:spcBef>
              <a:spcAft>
                <a:spcPts val="0"/>
              </a:spcAft>
              <a:buClr>
                <a:schemeClr val="dk2"/>
              </a:buClr>
              <a:buSzPts val="1800"/>
              <a:buChar char="●"/>
            </a:pPr>
            <a:r>
              <a:rPr lang="it-IT" sz="1800">
                <a:solidFill>
                  <a:schemeClr val="dk2"/>
                </a:solidFill>
              </a:rPr>
              <a:t>Reduced Order Model of an Additive Manufacturing process</a:t>
            </a:r>
            <a:endParaRPr sz="1800">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2395c01094_0_48"/>
          <p:cNvSpPr txBox="1"/>
          <p:nvPr>
            <p:ph type="title"/>
          </p:nvPr>
        </p:nvSpPr>
        <p:spPr>
          <a:xfrm>
            <a:off x="609480" y="457200"/>
            <a:ext cx="10769400" cy="99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800"/>
              <a:buFont typeface="Arial"/>
              <a:buNone/>
            </a:pPr>
            <a:r>
              <a:rPr lang="it-IT">
                <a:solidFill>
                  <a:srgbClr val="125687"/>
                </a:solidFill>
              </a:rPr>
              <a:t>MATLAB Ambassadors Introduction</a:t>
            </a:r>
            <a:endParaRPr>
              <a:solidFill>
                <a:srgbClr val="125687"/>
              </a:solidFill>
            </a:endParaRPr>
          </a:p>
        </p:txBody>
      </p:sp>
      <p:pic>
        <p:nvPicPr>
          <p:cNvPr descr="Immagine che contiene persona, uomo, interni, posando&#10;&#10;Descrizione generata automaticamente" id="132" name="Google Shape;132;g12395c01094_0_48"/>
          <p:cNvPicPr preferRelativeResize="0"/>
          <p:nvPr/>
        </p:nvPicPr>
        <p:blipFill rotWithShape="1">
          <a:blip r:embed="rId3">
            <a:alphaModFix/>
          </a:blip>
          <a:srcRect b="0" l="0" r="0" t="0"/>
          <a:stretch/>
        </p:blipFill>
        <p:spPr>
          <a:xfrm>
            <a:off x="7742575" y="1932025"/>
            <a:ext cx="2055000" cy="2055000"/>
          </a:xfrm>
          <a:prstGeom prst="rect">
            <a:avLst/>
          </a:prstGeom>
          <a:noFill/>
          <a:ln>
            <a:noFill/>
          </a:ln>
        </p:spPr>
      </p:pic>
      <p:pic>
        <p:nvPicPr>
          <p:cNvPr descr="Immagine che contiene persona, uomo, parete, interni&#10;&#10;Descrizione generata automaticamente" id="133" name="Google Shape;133;g12395c01094_0_48"/>
          <p:cNvPicPr preferRelativeResize="0"/>
          <p:nvPr/>
        </p:nvPicPr>
        <p:blipFill rotWithShape="1">
          <a:blip r:embed="rId4">
            <a:alphaModFix/>
          </a:blip>
          <a:srcRect b="0" l="0" r="0" t="0"/>
          <a:stretch/>
        </p:blipFill>
        <p:spPr>
          <a:xfrm>
            <a:off x="993125" y="1932025"/>
            <a:ext cx="1546336" cy="2055000"/>
          </a:xfrm>
          <a:prstGeom prst="rect">
            <a:avLst/>
          </a:prstGeom>
          <a:noFill/>
          <a:ln>
            <a:noFill/>
          </a:ln>
        </p:spPr>
      </p:pic>
      <p:sp>
        <p:nvSpPr>
          <p:cNvPr id="134" name="Google Shape;134;g12395c01094_0_48"/>
          <p:cNvSpPr txBox="1"/>
          <p:nvPr/>
        </p:nvSpPr>
        <p:spPr>
          <a:xfrm>
            <a:off x="356500" y="4165200"/>
            <a:ext cx="5284800" cy="126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chemeClr val="dk1"/>
                </a:solidFill>
                <a:latin typeface="Arial"/>
                <a:ea typeface="Arial"/>
                <a:cs typeface="Arial"/>
                <a:sym typeface="Arial"/>
              </a:rPr>
              <a:t>Vincenzo Scognamiglio</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PhD student at ITEE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Research topic</a:t>
            </a:r>
            <a:r>
              <a:rPr b="0" i="0" lang="it-IT" sz="1400" u="none" cap="none" strike="noStrike">
                <a:solidFill>
                  <a:schemeClr val="dk1"/>
                </a:solidFill>
                <a:latin typeface="Arial"/>
                <a:ea typeface="Arial"/>
                <a:cs typeface="Arial"/>
                <a:sym typeface="Arial"/>
              </a:rPr>
              <a:t>: Autonomous navigation in GPS denied environment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Contact</a:t>
            </a:r>
            <a:r>
              <a:rPr b="0" i="0" lang="it-IT" sz="1400" u="none" cap="none" strike="noStrike">
                <a:solidFill>
                  <a:schemeClr val="dk1"/>
                </a:solidFill>
                <a:latin typeface="Arial"/>
                <a:ea typeface="Arial"/>
                <a:cs typeface="Arial"/>
                <a:sym typeface="Arial"/>
              </a:rPr>
              <a:t>: vincenzo.scognamiglio2@unina.it</a:t>
            </a:r>
            <a:endParaRPr b="0" i="0" sz="1400" u="none" cap="none" strike="noStrike">
              <a:solidFill>
                <a:srgbClr val="000000"/>
              </a:solidFill>
              <a:latin typeface="Arial"/>
              <a:ea typeface="Arial"/>
              <a:cs typeface="Arial"/>
              <a:sym typeface="Arial"/>
            </a:endParaRPr>
          </a:p>
        </p:txBody>
      </p:sp>
      <p:sp>
        <p:nvSpPr>
          <p:cNvPr id="135" name="Google Shape;135;g12395c01094_0_48"/>
          <p:cNvSpPr txBox="1"/>
          <p:nvPr/>
        </p:nvSpPr>
        <p:spPr>
          <a:xfrm>
            <a:off x="5847375" y="4326925"/>
            <a:ext cx="5760000" cy="104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it-IT" sz="2000" u="none" cap="none" strike="noStrike">
                <a:solidFill>
                  <a:schemeClr val="dk1"/>
                </a:solidFill>
                <a:latin typeface="Arial"/>
                <a:ea typeface="Arial"/>
                <a:cs typeface="Arial"/>
                <a:sym typeface="Arial"/>
              </a:rPr>
              <a:t>Giulio Mattera</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PhD student at DICMAPI</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Research topic</a:t>
            </a:r>
            <a:r>
              <a:rPr b="0" i="0" lang="it-IT" sz="1400" u="none" cap="none" strike="noStrike">
                <a:solidFill>
                  <a:schemeClr val="dk1"/>
                </a:solidFill>
                <a:latin typeface="Arial"/>
                <a:ea typeface="Arial"/>
                <a:cs typeface="Arial"/>
                <a:sym typeface="Arial"/>
              </a:rPr>
              <a:t>: Intelligent Robotics for Addi</a:t>
            </a:r>
            <a:r>
              <a:rPr lang="it-IT">
                <a:solidFill>
                  <a:schemeClr val="dk1"/>
                </a:solidFill>
              </a:rPr>
              <a:t>tive</a:t>
            </a:r>
            <a:r>
              <a:rPr b="0" i="0" lang="it-IT" sz="1400" u="none" cap="none" strike="noStrike">
                <a:solidFill>
                  <a:schemeClr val="dk1"/>
                </a:solidFill>
                <a:latin typeface="Arial"/>
                <a:ea typeface="Arial"/>
                <a:cs typeface="Arial"/>
                <a:sym typeface="Arial"/>
              </a:rPr>
              <a:t> Manufacturing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Contact</a:t>
            </a:r>
            <a:r>
              <a:rPr b="0" i="0" lang="it-IT" sz="1400" u="none" cap="none" strike="noStrike">
                <a:solidFill>
                  <a:schemeClr val="dk1"/>
                </a:solidFill>
                <a:latin typeface="Arial"/>
                <a:ea typeface="Arial"/>
                <a:cs typeface="Arial"/>
                <a:sym typeface="Arial"/>
              </a:rPr>
              <a:t>: giulio.mattera@unina.it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500"/>
                                        <p:tgtEl>
                                          <p:spTgt spid="1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500"/>
                                        <p:tgtEl>
                                          <p:spTgt spid="1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500"/>
                                        <p:tgtEl>
                                          <p:spTgt spid="1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b27748a92b_0_122"/>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pic>
        <p:nvPicPr>
          <p:cNvPr descr="Diagram&#10;&#10;Description automatically generated" id="302" name="Google Shape;302;g1b27748a92b_0_122"/>
          <p:cNvPicPr preferRelativeResize="0"/>
          <p:nvPr/>
        </p:nvPicPr>
        <p:blipFill rotWithShape="1">
          <a:blip r:embed="rId3">
            <a:alphaModFix/>
          </a:blip>
          <a:srcRect b="0" l="0" r="0" t="0"/>
          <a:stretch/>
        </p:blipFill>
        <p:spPr>
          <a:xfrm>
            <a:off x="8865476" y="1077175"/>
            <a:ext cx="2926875" cy="2625675"/>
          </a:xfrm>
          <a:prstGeom prst="rect">
            <a:avLst/>
          </a:prstGeom>
          <a:noFill/>
          <a:ln>
            <a:noFill/>
          </a:ln>
        </p:spPr>
      </p:pic>
      <p:pic>
        <p:nvPicPr>
          <p:cNvPr descr="Diagram&#10;&#10;Description automatically generated" id="303" name="Google Shape;303;g1b27748a92b_0_122"/>
          <p:cNvPicPr preferRelativeResize="0"/>
          <p:nvPr/>
        </p:nvPicPr>
        <p:blipFill rotWithShape="1">
          <a:blip r:embed="rId4">
            <a:alphaModFix/>
          </a:blip>
          <a:srcRect b="0" l="0" r="0" t="0"/>
          <a:stretch/>
        </p:blipFill>
        <p:spPr>
          <a:xfrm>
            <a:off x="526616" y="2068739"/>
            <a:ext cx="2743200" cy="1543050"/>
          </a:xfrm>
          <a:prstGeom prst="rect">
            <a:avLst/>
          </a:prstGeom>
          <a:noFill/>
          <a:ln>
            <a:noFill/>
          </a:ln>
        </p:spPr>
      </p:pic>
      <p:pic>
        <p:nvPicPr>
          <p:cNvPr descr="A picture containing icon&#10;&#10;Description automatically generated" id="304" name="Google Shape;304;g1b27748a92b_0_122"/>
          <p:cNvPicPr preferRelativeResize="0"/>
          <p:nvPr/>
        </p:nvPicPr>
        <p:blipFill rotWithShape="1">
          <a:blip r:embed="rId5">
            <a:alphaModFix/>
          </a:blip>
          <a:srcRect b="0" l="0" r="0" t="0"/>
          <a:stretch/>
        </p:blipFill>
        <p:spPr>
          <a:xfrm>
            <a:off x="1765230" y="2771871"/>
            <a:ext cx="136814" cy="136814"/>
          </a:xfrm>
          <a:prstGeom prst="rect">
            <a:avLst/>
          </a:prstGeom>
          <a:noFill/>
          <a:ln>
            <a:noFill/>
          </a:ln>
        </p:spPr>
      </p:pic>
      <p:sp>
        <p:nvSpPr>
          <p:cNvPr id="305" name="Google Shape;305;g1b27748a92b_0_122"/>
          <p:cNvSpPr txBox="1"/>
          <p:nvPr/>
        </p:nvSpPr>
        <p:spPr>
          <a:xfrm>
            <a:off x="3269825" y="1527425"/>
            <a:ext cx="4519200" cy="2348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Char char="●"/>
            </a:pPr>
            <a:r>
              <a:rPr lang="it-IT">
                <a:solidFill>
                  <a:schemeClr val="dk1"/>
                </a:solidFill>
              </a:rPr>
              <a:t>A neuron is a linear combination of the input.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317500" lvl="0" marL="457200" rtl="0" algn="l">
              <a:lnSpc>
                <a:spcPct val="115000"/>
              </a:lnSpc>
              <a:spcBef>
                <a:spcPts val="1200"/>
              </a:spcBef>
              <a:spcAft>
                <a:spcPts val="0"/>
              </a:spcAft>
              <a:buClr>
                <a:schemeClr val="dk1"/>
              </a:buClr>
              <a:buSzPts val="1400"/>
              <a:buFont typeface="Mulish Light"/>
              <a:buChar char="●"/>
            </a:pPr>
            <a:r>
              <a:rPr lang="it-IT">
                <a:solidFill>
                  <a:schemeClr val="dk1"/>
                </a:solidFill>
              </a:rPr>
              <a:t>Widrow and Hoff invented a method to update the weights (connections) in order to reduce the error between targets and prediction through an intuition. </a:t>
            </a:r>
            <a:r>
              <a:rPr b="1" lang="it-IT">
                <a:solidFill>
                  <a:schemeClr val="dk2"/>
                </a:solidFill>
              </a:rPr>
              <a:t>(delta rule)</a:t>
            </a:r>
            <a:endParaRPr b="1" sz="1500">
              <a:solidFill>
                <a:schemeClr val="dk2"/>
              </a:solidFill>
            </a:endParaRPr>
          </a:p>
        </p:txBody>
      </p:sp>
      <p:pic>
        <p:nvPicPr>
          <p:cNvPr descr="A picture containing text, clock, watch&#10;&#10;Description automatically generated" id="306" name="Google Shape;306;g1b27748a92b_0_122"/>
          <p:cNvPicPr preferRelativeResize="0"/>
          <p:nvPr/>
        </p:nvPicPr>
        <p:blipFill rotWithShape="1">
          <a:blip r:embed="rId6">
            <a:alphaModFix/>
          </a:blip>
          <a:srcRect b="0" l="0" r="0" t="0"/>
          <a:stretch/>
        </p:blipFill>
        <p:spPr>
          <a:xfrm>
            <a:off x="4900016" y="2068762"/>
            <a:ext cx="1130012" cy="642504"/>
          </a:xfrm>
          <a:prstGeom prst="rect">
            <a:avLst/>
          </a:prstGeom>
          <a:noFill/>
          <a:ln>
            <a:noFill/>
          </a:ln>
        </p:spPr>
      </p:pic>
      <p:pic>
        <p:nvPicPr>
          <p:cNvPr descr="Text&#10;&#10;Description automatically generated" id="307" name="Google Shape;307;g1b27748a92b_0_122"/>
          <p:cNvPicPr preferRelativeResize="0"/>
          <p:nvPr/>
        </p:nvPicPr>
        <p:blipFill rotWithShape="1">
          <a:blip r:embed="rId7">
            <a:alphaModFix/>
          </a:blip>
          <a:srcRect b="0" l="0" r="0" t="0"/>
          <a:stretch/>
        </p:blipFill>
        <p:spPr>
          <a:xfrm>
            <a:off x="4775658" y="4043749"/>
            <a:ext cx="1507548" cy="398752"/>
          </a:xfrm>
          <a:prstGeom prst="rect">
            <a:avLst/>
          </a:prstGeom>
          <a:noFill/>
          <a:ln>
            <a:noFill/>
          </a:ln>
        </p:spPr>
      </p:pic>
      <p:pic>
        <p:nvPicPr>
          <p:cNvPr descr="Diagram&#10;&#10;Description automatically generated" id="308" name="Google Shape;308;g1b27748a92b_0_122"/>
          <p:cNvPicPr preferRelativeResize="0"/>
          <p:nvPr/>
        </p:nvPicPr>
        <p:blipFill rotWithShape="1">
          <a:blip r:embed="rId8">
            <a:alphaModFix/>
          </a:blip>
          <a:srcRect b="0" l="0" r="0" t="0"/>
          <a:stretch/>
        </p:blipFill>
        <p:spPr>
          <a:xfrm>
            <a:off x="4093426" y="4854111"/>
            <a:ext cx="2743200" cy="11822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b27748a92b_0_136"/>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pic>
        <p:nvPicPr>
          <p:cNvPr descr="Diagram&#10;&#10;Description automatically generated" id="314" name="Google Shape;314;g1b27748a92b_0_136"/>
          <p:cNvPicPr preferRelativeResize="0"/>
          <p:nvPr/>
        </p:nvPicPr>
        <p:blipFill rotWithShape="1">
          <a:blip r:embed="rId3">
            <a:alphaModFix/>
          </a:blip>
          <a:srcRect b="0" l="0" r="0" t="0"/>
          <a:stretch/>
        </p:blipFill>
        <p:spPr>
          <a:xfrm>
            <a:off x="528953" y="1351247"/>
            <a:ext cx="4259325" cy="2132375"/>
          </a:xfrm>
          <a:prstGeom prst="rect">
            <a:avLst/>
          </a:prstGeom>
          <a:noFill/>
          <a:ln>
            <a:noFill/>
          </a:ln>
        </p:spPr>
      </p:pic>
      <p:sp>
        <p:nvSpPr>
          <p:cNvPr id="315" name="Google Shape;315;g1b27748a92b_0_136"/>
          <p:cNvSpPr txBox="1"/>
          <p:nvPr/>
        </p:nvSpPr>
        <p:spPr>
          <a:xfrm>
            <a:off x="4648875" y="1351250"/>
            <a:ext cx="7304100" cy="2255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Mulish Light"/>
              <a:buChar char="●"/>
            </a:pPr>
            <a:r>
              <a:rPr lang="it-IT">
                <a:solidFill>
                  <a:schemeClr val="dk1"/>
                </a:solidFill>
              </a:rPr>
              <a:t>In the 1957 Rosenblatt introduced the concept of </a:t>
            </a:r>
            <a:r>
              <a:rPr b="1" lang="it-IT">
                <a:solidFill>
                  <a:schemeClr val="dk2"/>
                </a:solidFill>
              </a:rPr>
              <a:t>activation function.</a:t>
            </a:r>
            <a:endParaRPr b="1">
              <a:solidFill>
                <a:schemeClr val="dk2"/>
              </a:solidFill>
            </a:endParaRPr>
          </a:p>
          <a:p>
            <a:pPr indent="-317500" lvl="0" marL="457200" rtl="0" algn="l">
              <a:lnSpc>
                <a:spcPct val="115000"/>
              </a:lnSpc>
              <a:spcBef>
                <a:spcPts val="0"/>
              </a:spcBef>
              <a:spcAft>
                <a:spcPts val="0"/>
              </a:spcAft>
              <a:buClr>
                <a:schemeClr val="dk1"/>
              </a:buClr>
              <a:buSzPts val="1400"/>
              <a:buChar char="●"/>
            </a:pPr>
            <a:r>
              <a:rPr lang="it-IT">
                <a:solidFill>
                  <a:schemeClr val="dk1"/>
                </a:solidFill>
              </a:rPr>
              <a:t>With a non linear step function is possible solve a binary classification problem</a:t>
            </a:r>
            <a:endParaRPr>
              <a:solidFill>
                <a:schemeClr val="dk1"/>
              </a:solidFill>
            </a:endParaRPr>
          </a:p>
          <a:p>
            <a:pPr indent="0" lvl="0" marL="0" rtl="0" algn="l">
              <a:lnSpc>
                <a:spcPct val="115000"/>
              </a:lnSpc>
              <a:spcBef>
                <a:spcPts val="1200"/>
              </a:spcBef>
              <a:spcAft>
                <a:spcPts val="0"/>
              </a:spcAft>
              <a:buNone/>
            </a:pPr>
            <a:r>
              <a:t/>
            </a:r>
            <a:endParaRPr b="1">
              <a:solidFill>
                <a:schemeClr val="dk2"/>
              </a:solidFill>
            </a:endParaRPr>
          </a:p>
          <a:p>
            <a:pPr indent="0" lvl="0" marL="0" rtl="0" algn="l">
              <a:lnSpc>
                <a:spcPct val="115000"/>
              </a:lnSpc>
              <a:spcBef>
                <a:spcPts val="1200"/>
              </a:spcBef>
              <a:spcAft>
                <a:spcPts val="0"/>
              </a:spcAft>
              <a:buNone/>
            </a:pPr>
            <a:r>
              <a:t/>
            </a:r>
            <a:endParaRPr b="1">
              <a:solidFill>
                <a:schemeClr val="dk2"/>
              </a:solidFill>
            </a:endParaRPr>
          </a:p>
          <a:p>
            <a:pPr indent="0" lvl="0" marL="0" rtl="0" algn="l">
              <a:lnSpc>
                <a:spcPct val="115000"/>
              </a:lnSpc>
              <a:spcBef>
                <a:spcPts val="1200"/>
              </a:spcBef>
              <a:spcAft>
                <a:spcPts val="0"/>
              </a:spcAft>
              <a:buNone/>
            </a:pPr>
            <a:r>
              <a:t/>
            </a:r>
            <a:endParaRPr b="1">
              <a:solidFill>
                <a:schemeClr val="dk2"/>
              </a:solidFill>
            </a:endParaRPr>
          </a:p>
          <a:p>
            <a:pPr indent="0" lvl="0" marL="0" rtl="0" algn="l">
              <a:spcBef>
                <a:spcPts val="12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b27748a92b_0_157"/>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pic>
        <p:nvPicPr>
          <p:cNvPr descr="Diagram&#10;&#10;Description automatically generated" id="321" name="Google Shape;321;g1b27748a92b_0_157"/>
          <p:cNvPicPr preferRelativeResize="0"/>
          <p:nvPr/>
        </p:nvPicPr>
        <p:blipFill rotWithShape="1">
          <a:blip r:embed="rId3">
            <a:alphaModFix/>
          </a:blip>
          <a:srcRect b="0" l="0" r="0" t="0"/>
          <a:stretch/>
        </p:blipFill>
        <p:spPr>
          <a:xfrm>
            <a:off x="528953" y="1351247"/>
            <a:ext cx="4259325" cy="2132375"/>
          </a:xfrm>
          <a:prstGeom prst="rect">
            <a:avLst/>
          </a:prstGeom>
          <a:noFill/>
          <a:ln>
            <a:noFill/>
          </a:ln>
        </p:spPr>
      </p:pic>
      <p:sp>
        <p:nvSpPr>
          <p:cNvPr id="322" name="Google Shape;322;g1b27748a92b_0_157"/>
          <p:cNvSpPr txBox="1"/>
          <p:nvPr/>
        </p:nvSpPr>
        <p:spPr>
          <a:xfrm>
            <a:off x="4648875" y="1351250"/>
            <a:ext cx="7304100" cy="4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Mulish Light"/>
              <a:buChar char="●"/>
            </a:pPr>
            <a:r>
              <a:rPr lang="it-IT">
                <a:solidFill>
                  <a:schemeClr val="dk1"/>
                </a:solidFill>
              </a:rPr>
              <a:t>In the 1957 Rosenblatt introduced the concept of </a:t>
            </a:r>
            <a:r>
              <a:rPr b="1" lang="it-IT">
                <a:solidFill>
                  <a:schemeClr val="dk2"/>
                </a:solidFill>
              </a:rPr>
              <a:t>activation function.</a:t>
            </a:r>
            <a:endParaRPr b="1">
              <a:solidFill>
                <a:schemeClr val="dk2"/>
              </a:solidFill>
            </a:endParaRPr>
          </a:p>
          <a:p>
            <a:pPr indent="-317500" lvl="0" marL="457200" rtl="0" algn="l">
              <a:lnSpc>
                <a:spcPct val="115000"/>
              </a:lnSpc>
              <a:spcBef>
                <a:spcPts val="0"/>
              </a:spcBef>
              <a:spcAft>
                <a:spcPts val="0"/>
              </a:spcAft>
              <a:buClr>
                <a:schemeClr val="dk1"/>
              </a:buClr>
              <a:buSzPts val="1400"/>
              <a:buChar char="●"/>
            </a:pPr>
            <a:r>
              <a:rPr lang="it-IT">
                <a:solidFill>
                  <a:schemeClr val="dk1"/>
                </a:solidFill>
              </a:rPr>
              <a:t>With a non linear step function is possible solve a binary classification problem</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it-IT">
                <a:solidFill>
                  <a:schemeClr val="dk1"/>
                </a:solidFill>
              </a:rPr>
              <a:t>In 1969, Minsky &amp; Papert showed the strongest limit of the Perceptron: to learn a classification, the problem must be linearly separable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it-IT">
                <a:solidFill>
                  <a:schemeClr val="dk1"/>
                </a:solidFill>
              </a:rPr>
              <a:t>Research found that the problem could be solved:</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it-IT">
                <a:solidFill>
                  <a:schemeClr val="dk1"/>
                </a:solidFill>
              </a:rPr>
              <a:t>using more hidden layers where all the neurons of a layer are connected to all the neurons of the next layer and there are no connections between neurons in the same layer and between non adjacent layers. (Rumelhart-Hinton-Williams, 1986)</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it-IT">
                <a:solidFill>
                  <a:schemeClr val="dk1"/>
                </a:solidFill>
              </a:rPr>
              <a:t>Using differents activation function</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solidFill>
                <a:schemeClr val="dk2"/>
              </a:solidFill>
            </a:endParaRPr>
          </a:p>
          <a:p>
            <a:pPr indent="0" lvl="0" marL="0" rtl="0" algn="l">
              <a:lnSpc>
                <a:spcPct val="115000"/>
              </a:lnSpc>
              <a:spcBef>
                <a:spcPts val="1200"/>
              </a:spcBef>
              <a:spcAft>
                <a:spcPts val="0"/>
              </a:spcAft>
              <a:buNone/>
            </a:pPr>
            <a:r>
              <a:t/>
            </a:r>
            <a:endParaRPr b="1">
              <a:solidFill>
                <a:schemeClr val="dk2"/>
              </a:solidFill>
            </a:endParaRPr>
          </a:p>
          <a:p>
            <a:pPr indent="0" lvl="0" marL="0" rtl="0" algn="l">
              <a:lnSpc>
                <a:spcPct val="115000"/>
              </a:lnSpc>
              <a:spcBef>
                <a:spcPts val="1200"/>
              </a:spcBef>
              <a:spcAft>
                <a:spcPts val="0"/>
              </a:spcAft>
              <a:buNone/>
            </a:pPr>
            <a:r>
              <a:t/>
            </a:r>
            <a:endParaRPr b="1">
              <a:solidFill>
                <a:schemeClr val="dk2"/>
              </a:solidFill>
            </a:endParaRPr>
          </a:p>
          <a:p>
            <a:pPr indent="0" lvl="0" marL="0" rtl="0" algn="l">
              <a:spcBef>
                <a:spcPts val="1200"/>
              </a:spcBef>
              <a:spcAft>
                <a:spcPts val="0"/>
              </a:spcAft>
              <a:buNone/>
            </a:pPr>
            <a:r>
              <a:t/>
            </a:r>
            <a:endParaRPr/>
          </a:p>
        </p:txBody>
      </p:sp>
      <p:pic>
        <p:nvPicPr>
          <p:cNvPr descr="A picture containing diagram&#10;&#10;Description automatically generated" id="323" name="Google Shape;323;g1b27748a92b_0_157"/>
          <p:cNvPicPr preferRelativeResize="0"/>
          <p:nvPr/>
        </p:nvPicPr>
        <p:blipFill rotWithShape="1">
          <a:blip r:embed="rId4">
            <a:alphaModFix/>
          </a:blip>
          <a:srcRect b="0" l="0" r="0" t="0"/>
          <a:stretch/>
        </p:blipFill>
        <p:spPr>
          <a:xfrm>
            <a:off x="310900" y="3904050"/>
            <a:ext cx="4259325" cy="2395870"/>
          </a:xfrm>
          <a:prstGeom prst="rect">
            <a:avLst/>
          </a:prstGeom>
          <a:noFill/>
          <a:ln>
            <a:noFill/>
          </a:ln>
        </p:spPr>
      </p:pic>
      <p:pic>
        <p:nvPicPr>
          <p:cNvPr descr="Chart, line chart&#10;&#10;Description automatically generated" id="324" name="Google Shape;324;g1b27748a92b_0_157"/>
          <p:cNvPicPr preferRelativeResize="0"/>
          <p:nvPr/>
        </p:nvPicPr>
        <p:blipFill rotWithShape="1">
          <a:blip r:embed="rId5">
            <a:alphaModFix/>
          </a:blip>
          <a:srcRect b="0" l="0" r="0" t="0"/>
          <a:stretch/>
        </p:blipFill>
        <p:spPr>
          <a:xfrm>
            <a:off x="8928978" y="3483632"/>
            <a:ext cx="2743200" cy="1563248"/>
          </a:xfrm>
          <a:prstGeom prst="rect">
            <a:avLst/>
          </a:prstGeom>
          <a:noFill/>
          <a:ln>
            <a:noFill/>
          </a:ln>
        </p:spPr>
      </p:pic>
      <p:pic>
        <p:nvPicPr>
          <p:cNvPr descr="Chart, line chart&#10;&#10;Description automatically generated" id="325" name="Google Shape;325;g1b27748a92b_0_157"/>
          <p:cNvPicPr preferRelativeResize="0"/>
          <p:nvPr/>
        </p:nvPicPr>
        <p:blipFill rotWithShape="1">
          <a:blip r:embed="rId6">
            <a:alphaModFix/>
          </a:blip>
          <a:srcRect b="0" l="0" r="0" t="0"/>
          <a:stretch/>
        </p:blipFill>
        <p:spPr>
          <a:xfrm>
            <a:off x="4971150" y="5046875"/>
            <a:ext cx="2842450" cy="1635475"/>
          </a:xfrm>
          <a:prstGeom prst="rect">
            <a:avLst/>
          </a:prstGeom>
          <a:noFill/>
          <a:ln>
            <a:noFill/>
          </a:ln>
        </p:spPr>
      </p:pic>
      <p:pic>
        <p:nvPicPr>
          <p:cNvPr descr="Diagram&#10;&#10;Description automatically generated" id="326" name="Google Shape;326;g1b27748a92b_0_157"/>
          <p:cNvPicPr preferRelativeResize="0"/>
          <p:nvPr/>
        </p:nvPicPr>
        <p:blipFill rotWithShape="1">
          <a:blip r:embed="rId7">
            <a:alphaModFix/>
          </a:blip>
          <a:srcRect b="0" l="0" r="0" t="0"/>
          <a:stretch/>
        </p:blipFill>
        <p:spPr>
          <a:xfrm>
            <a:off x="8770109" y="5286471"/>
            <a:ext cx="2743200" cy="14235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b27748a92b_0_151"/>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332" name="Google Shape;332;g1b27748a92b_0_151"/>
          <p:cNvSpPr txBox="1"/>
          <p:nvPr/>
        </p:nvSpPr>
        <p:spPr>
          <a:xfrm>
            <a:off x="4648875" y="1351250"/>
            <a:ext cx="7304100" cy="2709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it-IT">
                <a:solidFill>
                  <a:schemeClr val="dk1"/>
                </a:solidFill>
              </a:rPr>
              <a:t>In 1989, George Cybenko proved an important results known as the Universal Approximation Theorem. </a:t>
            </a:r>
            <a:endParaRPr>
              <a:solidFill>
                <a:schemeClr val="dk1"/>
              </a:solidFill>
            </a:endParaRPr>
          </a:p>
          <a:p>
            <a:pPr indent="0" lvl="0" marL="457200" rtl="0" algn="l">
              <a:spcBef>
                <a:spcPts val="0"/>
              </a:spcBef>
              <a:spcAft>
                <a:spcPts val="0"/>
              </a:spcAft>
              <a:buNone/>
            </a:pPr>
            <a:r>
              <a:t/>
            </a:r>
            <a:endParaRPr i="1">
              <a:solidFill>
                <a:schemeClr val="dk1"/>
              </a:solidFill>
            </a:endParaRPr>
          </a:p>
          <a:p>
            <a:pPr indent="0" lvl="0" marL="457200" rtl="0" algn="l">
              <a:spcBef>
                <a:spcPts val="0"/>
              </a:spcBef>
              <a:spcAft>
                <a:spcPts val="0"/>
              </a:spcAft>
              <a:buNone/>
            </a:pPr>
            <a:r>
              <a:rPr i="1" lang="it-IT">
                <a:solidFill>
                  <a:schemeClr val="dk2"/>
                </a:solidFill>
              </a:rPr>
              <a:t>A feed-forward network with a single hidden layer of neurons with a sigmoid activation function can approximate any continuous function.</a:t>
            </a:r>
            <a:endParaRPr i="1">
              <a:solidFill>
                <a:schemeClr val="dk2"/>
              </a:solidFill>
            </a:endParaRPr>
          </a:p>
          <a:p>
            <a:pPr indent="0" lvl="0" marL="457200" rtl="0" algn="l">
              <a:spcBef>
                <a:spcPts val="0"/>
              </a:spcBef>
              <a:spcAft>
                <a:spcPts val="0"/>
              </a:spcAft>
              <a:buNone/>
            </a:pPr>
            <a:r>
              <a:t/>
            </a:r>
            <a:endParaRPr i="1">
              <a:solidFill>
                <a:schemeClr val="dk2"/>
              </a:solidFill>
            </a:endParaRPr>
          </a:p>
          <a:p>
            <a:pPr indent="-317500" lvl="0" marL="457200" rtl="0" algn="l">
              <a:spcBef>
                <a:spcPts val="0"/>
              </a:spcBef>
              <a:spcAft>
                <a:spcPts val="0"/>
              </a:spcAft>
              <a:buClr>
                <a:schemeClr val="dk1"/>
              </a:buClr>
              <a:buSzPts val="1400"/>
              <a:buChar char="●"/>
            </a:pPr>
            <a:r>
              <a:rPr lang="it-IT">
                <a:solidFill>
                  <a:schemeClr val="dk1"/>
                </a:solidFill>
              </a:rPr>
              <a:t>The learning phase uses </a:t>
            </a:r>
            <a:r>
              <a:rPr b="1" lang="it-IT">
                <a:solidFill>
                  <a:schemeClr val="dk2"/>
                </a:solidFill>
              </a:rPr>
              <a:t>gradient descent-based optimization methods to update the network weights</a:t>
            </a:r>
            <a:endParaRPr b="1">
              <a:solidFill>
                <a:schemeClr val="dk2"/>
              </a:solidFill>
            </a:endParaRPr>
          </a:p>
          <a:p>
            <a:pPr indent="0" lvl="0" marL="0" rtl="0" algn="l">
              <a:spcBef>
                <a:spcPts val="0"/>
              </a:spcBef>
              <a:spcAft>
                <a:spcPts val="0"/>
              </a:spcAft>
              <a:buNone/>
            </a:pPr>
            <a:r>
              <a:t/>
            </a:r>
            <a:endParaRPr i="1">
              <a:solidFill>
                <a:schemeClr val="dk2"/>
              </a:solidFill>
            </a:endParaRPr>
          </a:p>
          <a:p>
            <a:pPr indent="0" lvl="0" marL="0" rtl="0" algn="l">
              <a:spcBef>
                <a:spcPts val="0"/>
              </a:spcBef>
              <a:spcAft>
                <a:spcPts val="0"/>
              </a:spcAft>
              <a:buNone/>
            </a:pPr>
            <a:r>
              <a:t/>
            </a:r>
            <a:endParaRPr i="1">
              <a:solidFill>
                <a:schemeClr val="dk2"/>
              </a:solidFill>
            </a:endParaRPr>
          </a:p>
          <a:p>
            <a:pPr indent="0" lvl="0" marL="457200" rtl="0" algn="l">
              <a:lnSpc>
                <a:spcPct val="115000"/>
              </a:lnSpc>
              <a:spcBef>
                <a:spcPts val="1200"/>
              </a:spcBef>
              <a:spcAft>
                <a:spcPts val="1200"/>
              </a:spcAft>
              <a:buNone/>
            </a:pPr>
            <a:r>
              <a:t/>
            </a:r>
            <a:endParaRPr/>
          </a:p>
        </p:txBody>
      </p:sp>
      <p:pic>
        <p:nvPicPr>
          <p:cNvPr id="333" name="Google Shape;333;g1b27748a92b_0_151"/>
          <p:cNvPicPr preferRelativeResize="0"/>
          <p:nvPr/>
        </p:nvPicPr>
        <p:blipFill>
          <a:blip r:embed="rId3">
            <a:alphaModFix/>
          </a:blip>
          <a:stretch>
            <a:fillRect/>
          </a:stretch>
        </p:blipFill>
        <p:spPr>
          <a:xfrm>
            <a:off x="390325" y="1299675"/>
            <a:ext cx="3969825" cy="3787674"/>
          </a:xfrm>
          <a:prstGeom prst="rect">
            <a:avLst/>
          </a:prstGeom>
          <a:noFill/>
          <a:ln>
            <a:noFill/>
          </a:ln>
        </p:spPr>
      </p:pic>
      <p:pic>
        <p:nvPicPr>
          <p:cNvPr descr="Diagram&#10;&#10;Description automatically generated" id="334" name="Google Shape;334;g1b27748a92b_0_151"/>
          <p:cNvPicPr preferRelativeResize="0"/>
          <p:nvPr/>
        </p:nvPicPr>
        <p:blipFill rotWithShape="1">
          <a:blip r:embed="rId4">
            <a:alphaModFix/>
          </a:blip>
          <a:srcRect b="0" l="0" r="0" t="0"/>
          <a:stretch/>
        </p:blipFill>
        <p:spPr>
          <a:xfrm>
            <a:off x="8175590" y="3530133"/>
            <a:ext cx="3717347" cy="2784763"/>
          </a:xfrm>
          <a:prstGeom prst="rect">
            <a:avLst/>
          </a:prstGeom>
          <a:noFill/>
          <a:ln>
            <a:noFill/>
          </a:ln>
        </p:spPr>
      </p:pic>
      <p:pic>
        <p:nvPicPr>
          <p:cNvPr descr="Diagram&#10;&#10;Description automatically generated" id="335" name="Google Shape;335;g1b27748a92b_0_151"/>
          <p:cNvPicPr preferRelativeResize="0"/>
          <p:nvPr/>
        </p:nvPicPr>
        <p:blipFill rotWithShape="1">
          <a:blip r:embed="rId5">
            <a:alphaModFix/>
          </a:blip>
          <a:srcRect b="0" l="0" r="0" t="0"/>
          <a:stretch/>
        </p:blipFill>
        <p:spPr>
          <a:xfrm>
            <a:off x="4549275" y="3905575"/>
            <a:ext cx="3210825" cy="1723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b27748a92b_0_171"/>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341" name="Google Shape;341;g1b27748a92b_0_171"/>
          <p:cNvSpPr txBox="1"/>
          <p:nvPr/>
        </p:nvSpPr>
        <p:spPr>
          <a:xfrm>
            <a:off x="609475" y="1237550"/>
            <a:ext cx="8730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it-IT">
                <a:solidFill>
                  <a:schemeClr val="dk1"/>
                </a:solidFill>
              </a:rPr>
              <a:t>T</a:t>
            </a:r>
            <a:r>
              <a:rPr lang="it-IT">
                <a:solidFill>
                  <a:schemeClr val="dk1"/>
                </a:solidFill>
              </a:rPr>
              <a:t>here are several hyperparameters to tune in a neural network.</a:t>
            </a:r>
            <a:endParaRPr>
              <a:solidFill>
                <a:schemeClr val="dk1"/>
              </a:solidFill>
            </a:endParaRPr>
          </a:p>
          <a:p>
            <a:pPr indent="-317500" lvl="1" marL="914400" rtl="0" algn="l">
              <a:spcBef>
                <a:spcPts val="0"/>
              </a:spcBef>
              <a:spcAft>
                <a:spcPts val="0"/>
              </a:spcAft>
              <a:buClr>
                <a:schemeClr val="dk1"/>
              </a:buClr>
              <a:buSzPts val="1400"/>
              <a:buChar char="○"/>
            </a:pPr>
            <a:r>
              <a:rPr lang="it-IT">
                <a:solidFill>
                  <a:schemeClr val="dk1"/>
                </a:solidFill>
              </a:rPr>
              <a:t>Learning rate</a:t>
            </a:r>
            <a:endParaRPr>
              <a:solidFill>
                <a:schemeClr val="dk1"/>
              </a:solidFill>
            </a:endParaRPr>
          </a:p>
          <a:p>
            <a:pPr indent="-317500" lvl="1" marL="914400" rtl="0" algn="l">
              <a:spcBef>
                <a:spcPts val="0"/>
              </a:spcBef>
              <a:spcAft>
                <a:spcPts val="0"/>
              </a:spcAft>
              <a:buClr>
                <a:schemeClr val="dk1"/>
              </a:buClr>
              <a:buSzPts val="1400"/>
              <a:buChar char="○"/>
            </a:pPr>
            <a:r>
              <a:rPr lang="it-IT">
                <a:solidFill>
                  <a:schemeClr val="dk1"/>
                </a:solidFill>
              </a:rPr>
              <a:t>Weights initialisation method</a:t>
            </a:r>
            <a:endParaRPr>
              <a:solidFill>
                <a:schemeClr val="dk1"/>
              </a:solidFill>
            </a:endParaRPr>
          </a:p>
          <a:p>
            <a:pPr indent="-317500" lvl="1" marL="914400" rtl="0" algn="l">
              <a:spcBef>
                <a:spcPts val="0"/>
              </a:spcBef>
              <a:spcAft>
                <a:spcPts val="0"/>
              </a:spcAft>
              <a:buClr>
                <a:schemeClr val="dk1"/>
              </a:buClr>
              <a:buSzPts val="1400"/>
              <a:buChar char="○"/>
            </a:pPr>
            <a:r>
              <a:rPr lang="it-IT">
                <a:solidFill>
                  <a:schemeClr val="dk1"/>
                </a:solidFill>
              </a:rPr>
              <a:t>Momentum gamma (in SGD)</a:t>
            </a:r>
            <a:endParaRPr>
              <a:solidFill>
                <a:schemeClr val="dk1"/>
              </a:solidFill>
            </a:endParaRPr>
          </a:p>
          <a:p>
            <a:pPr indent="-317500" lvl="1" marL="914400" rtl="0" algn="l">
              <a:spcBef>
                <a:spcPts val="0"/>
              </a:spcBef>
              <a:spcAft>
                <a:spcPts val="0"/>
              </a:spcAft>
              <a:buClr>
                <a:schemeClr val="dk1"/>
              </a:buClr>
              <a:buSzPts val="1400"/>
              <a:buChar char="○"/>
            </a:pPr>
            <a:r>
              <a:rPr lang="it-IT">
                <a:solidFill>
                  <a:schemeClr val="dk1"/>
                </a:solidFill>
              </a:rPr>
              <a:t>Decay rate of learning rate</a:t>
            </a:r>
            <a:endParaRPr>
              <a:solidFill>
                <a:schemeClr val="dk1"/>
              </a:solidFill>
            </a:endParaRPr>
          </a:p>
          <a:p>
            <a:pPr indent="-317500" lvl="1" marL="914400" rtl="0" algn="l">
              <a:spcBef>
                <a:spcPts val="0"/>
              </a:spcBef>
              <a:spcAft>
                <a:spcPts val="0"/>
              </a:spcAft>
              <a:buClr>
                <a:schemeClr val="dk1"/>
              </a:buClr>
              <a:buSzPts val="1400"/>
              <a:buChar char="○"/>
            </a:pPr>
            <a:r>
              <a:rPr lang="it-IT">
                <a:solidFill>
                  <a:schemeClr val="dk1"/>
                </a:solidFill>
              </a:rPr>
              <a:t>And really more…</a:t>
            </a:r>
            <a:endParaRPr>
              <a:solidFill>
                <a:schemeClr val="dk1"/>
              </a:solidFill>
            </a:endParaRPr>
          </a:p>
        </p:txBody>
      </p:sp>
      <p:pic>
        <p:nvPicPr>
          <p:cNvPr descr="Diagram&#10;&#10;Description automatically generated" id="342" name="Google Shape;342;g1b27748a92b_0_171"/>
          <p:cNvPicPr preferRelativeResize="0"/>
          <p:nvPr/>
        </p:nvPicPr>
        <p:blipFill rotWithShape="1">
          <a:blip r:embed="rId3">
            <a:alphaModFix/>
          </a:blip>
          <a:srcRect b="0" l="0" r="0" t="0"/>
          <a:stretch/>
        </p:blipFill>
        <p:spPr>
          <a:xfrm>
            <a:off x="1121925" y="2917550"/>
            <a:ext cx="3238249" cy="2202850"/>
          </a:xfrm>
          <a:prstGeom prst="rect">
            <a:avLst/>
          </a:prstGeom>
          <a:noFill/>
          <a:ln>
            <a:noFill/>
          </a:ln>
        </p:spPr>
      </p:pic>
      <p:pic>
        <p:nvPicPr>
          <p:cNvPr id="343" name="Google Shape;343;g1b27748a92b_0_171"/>
          <p:cNvPicPr preferRelativeResize="0"/>
          <p:nvPr/>
        </p:nvPicPr>
        <p:blipFill>
          <a:blip r:embed="rId4">
            <a:alphaModFix/>
          </a:blip>
          <a:stretch>
            <a:fillRect/>
          </a:stretch>
        </p:blipFill>
        <p:spPr>
          <a:xfrm>
            <a:off x="5502150" y="1748925"/>
            <a:ext cx="6060050" cy="3957901"/>
          </a:xfrm>
          <a:prstGeom prst="rect">
            <a:avLst/>
          </a:prstGeom>
          <a:noFill/>
          <a:ln>
            <a:noFill/>
          </a:ln>
        </p:spPr>
      </p:pic>
      <p:sp>
        <p:nvSpPr>
          <p:cNvPr id="344" name="Google Shape;344;g1b27748a92b_0_171"/>
          <p:cNvSpPr txBox="1"/>
          <p:nvPr/>
        </p:nvSpPr>
        <p:spPr>
          <a:xfrm>
            <a:off x="1495350" y="5646250"/>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200" u="sng">
                <a:solidFill>
                  <a:schemeClr val="dk2"/>
                </a:solidFill>
                <a:hlinkClick r:id="rId5">
                  <a:extLst>
                    <a:ext uri="{A12FA001-AC4F-418D-AE19-62706E023703}">
                      <ahyp:hlinkClr val="tx"/>
                    </a:ext>
                  </a:extLst>
                </a:hlinkClick>
              </a:rPr>
              <a:t>https://matlabacademy.mathworks.com/#ai</a:t>
            </a:r>
            <a:endParaRPr sz="2200">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b27748a92b_0_208"/>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350" name="Google Shape;350;g1b27748a92b_0_208"/>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1 : Tool wear estimation during drilling operation of composite materials </a:t>
            </a:r>
            <a:endParaRPr b="0" i="0" sz="2000" u="none" cap="none" strike="noStrike">
              <a:solidFill>
                <a:srgbClr val="125687"/>
              </a:solidFill>
              <a:latin typeface="Arial"/>
              <a:ea typeface="Arial"/>
              <a:cs typeface="Arial"/>
              <a:sym typeface="Arial"/>
            </a:endParaRPr>
          </a:p>
        </p:txBody>
      </p:sp>
      <p:pic>
        <p:nvPicPr>
          <p:cNvPr id="351" name="Google Shape;351;g1b27748a92b_0_208"/>
          <p:cNvPicPr preferRelativeResize="0"/>
          <p:nvPr/>
        </p:nvPicPr>
        <p:blipFill>
          <a:blip r:embed="rId3">
            <a:alphaModFix/>
          </a:blip>
          <a:stretch>
            <a:fillRect/>
          </a:stretch>
        </p:blipFill>
        <p:spPr>
          <a:xfrm>
            <a:off x="712600" y="2257300"/>
            <a:ext cx="5229225" cy="3086100"/>
          </a:xfrm>
          <a:prstGeom prst="rect">
            <a:avLst/>
          </a:prstGeom>
          <a:noFill/>
          <a:ln>
            <a:noFill/>
          </a:ln>
        </p:spPr>
      </p:pic>
      <p:cxnSp>
        <p:nvCxnSpPr>
          <p:cNvPr id="352" name="Google Shape;352;g1b27748a92b_0_208"/>
          <p:cNvCxnSpPr>
            <a:stCxn id="351" idx="3"/>
          </p:cNvCxnSpPr>
          <p:nvPr/>
        </p:nvCxnSpPr>
        <p:spPr>
          <a:xfrm>
            <a:off x="5941825" y="3800350"/>
            <a:ext cx="1641000" cy="0"/>
          </a:xfrm>
          <a:prstGeom prst="straightConnector1">
            <a:avLst/>
          </a:prstGeom>
          <a:noFill/>
          <a:ln cap="flat" cmpd="sng" w="38100">
            <a:solidFill>
              <a:schemeClr val="dk2"/>
            </a:solidFill>
            <a:prstDash val="solid"/>
            <a:round/>
            <a:headEnd len="med" w="med" type="none"/>
            <a:tailEnd len="med" w="med" type="triangle"/>
          </a:ln>
        </p:spPr>
      </p:cxnSp>
      <p:sp>
        <p:nvSpPr>
          <p:cNvPr id="353" name="Google Shape;353;g1b27748a92b_0_208"/>
          <p:cNvSpPr txBox="1"/>
          <p:nvPr/>
        </p:nvSpPr>
        <p:spPr>
          <a:xfrm>
            <a:off x="7953750" y="3169300"/>
            <a:ext cx="3792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it-IT">
                <a:solidFill>
                  <a:schemeClr val="dk1"/>
                </a:solidFill>
              </a:rPr>
              <a:t>Audio, vibration, torque and force signals are acquired</a:t>
            </a:r>
            <a:endParaRPr>
              <a:solidFill>
                <a:schemeClr val="dk1"/>
              </a:solidFill>
            </a:endParaRPr>
          </a:p>
          <a:p>
            <a:pPr indent="-317500" lvl="0" marL="457200" rtl="0" algn="l">
              <a:spcBef>
                <a:spcPts val="0"/>
              </a:spcBef>
              <a:spcAft>
                <a:spcPts val="0"/>
              </a:spcAft>
              <a:buClr>
                <a:schemeClr val="dk1"/>
              </a:buClr>
              <a:buSzPts val="1400"/>
              <a:buChar char="●"/>
            </a:pPr>
            <a:r>
              <a:rPr lang="it-IT">
                <a:solidFill>
                  <a:schemeClr val="dk1"/>
                </a:solidFill>
              </a:rPr>
              <a:t>Mean, variance, kurtosis, skewness and energy </a:t>
            </a:r>
            <a:r>
              <a:rPr lang="it-IT">
                <a:solidFill>
                  <a:schemeClr val="dk1"/>
                </a:solidFill>
              </a:rPr>
              <a:t>features</a:t>
            </a:r>
            <a:r>
              <a:rPr lang="it-IT">
                <a:solidFill>
                  <a:schemeClr val="dk1"/>
                </a:solidFill>
              </a:rPr>
              <a:t> were extracted for each signal -&gt; 20 features</a:t>
            </a:r>
            <a:endParaRPr>
              <a:solidFill>
                <a:schemeClr val="dk1"/>
              </a:solidFill>
            </a:endParaRPr>
          </a:p>
          <a:p>
            <a:pPr indent="-317500" lvl="0" marL="457200" rtl="0" algn="l">
              <a:spcBef>
                <a:spcPts val="0"/>
              </a:spcBef>
              <a:spcAft>
                <a:spcPts val="0"/>
              </a:spcAft>
              <a:buClr>
                <a:schemeClr val="dk1"/>
              </a:buClr>
              <a:buSzPts val="1400"/>
              <a:buChar char="●"/>
            </a:pPr>
            <a:r>
              <a:rPr lang="it-IT">
                <a:solidFill>
                  <a:schemeClr val="dk1"/>
                </a:solidFill>
              </a:rPr>
              <a:t>Also the tool aging is considered using the hole number -&gt; 21 features</a:t>
            </a:r>
            <a:endParaRPr>
              <a:solidFill>
                <a:schemeClr val="dk1"/>
              </a:solidFill>
            </a:endParaRPr>
          </a:p>
        </p:txBody>
      </p:sp>
      <p:sp>
        <p:nvSpPr>
          <p:cNvPr id="354" name="Google Shape;354;g1b27748a92b_0_208"/>
          <p:cNvSpPr txBox="1"/>
          <p:nvPr/>
        </p:nvSpPr>
        <p:spPr>
          <a:xfrm>
            <a:off x="812125" y="5953875"/>
            <a:ext cx="5584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chemeClr val="dk1"/>
                </a:solidFill>
              </a:rPr>
              <a:t>Caggiano, Alessandra, and Luigi Nele. "Artificial neural networks for tool wear prediction based on sensor fusion monitoring of CFRP/CFRP stack drilling." </a:t>
            </a:r>
            <a:r>
              <a:rPr i="1" lang="it-IT" sz="1100">
                <a:solidFill>
                  <a:schemeClr val="dk1"/>
                </a:solidFill>
              </a:rPr>
              <a:t>International Journal of Automation Technology</a:t>
            </a:r>
            <a:r>
              <a:rPr lang="it-IT" sz="1100">
                <a:solidFill>
                  <a:schemeClr val="dk1"/>
                </a:solidFill>
              </a:rPr>
              <a:t> 12.3 (2018): 275-281.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b27748a92b_0_186"/>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360" name="Google Shape;360;g1b27748a92b_0_186"/>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1 : Tool wear estimation during drilling operation of composite materials </a:t>
            </a:r>
            <a:endParaRPr b="0" i="0" sz="2000" u="none" cap="none" strike="noStrike">
              <a:solidFill>
                <a:srgbClr val="125687"/>
              </a:solidFill>
              <a:latin typeface="Arial"/>
              <a:ea typeface="Arial"/>
              <a:cs typeface="Arial"/>
              <a:sym typeface="Arial"/>
            </a:endParaRPr>
          </a:p>
        </p:txBody>
      </p:sp>
      <p:pic>
        <p:nvPicPr>
          <p:cNvPr id="361" name="Google Shape;361;g1b27748a92b_0_186"/>
          <p:cNvPicPr preferRelativeResize="0"/>
          <p:nvPr/>
        </p:nvPicPr>
        <p:blipFill rotWithShape="1">
          <a:blip r:embed="rId3">
            <a:alphaModFix/>
          </a:blip>
          <a:srcRect b="63458" l="7527" r="64386" t="9936"/>
          <a:stretch/>
        </p:blipFill>
        <p:spPr>
          <a:xfrm>
            <a:off x="6516475" y="1813464"/>
            <a:ext cx="5468950" cy="1456987"/>
          </a:xfrm>
          <a:prstGeom prst="rect">
            <a:avLst/>
          </a:prstGeom>
          <a:noFill/>
          <a:ln>
            <a:noFill/>
          </a:ln>
        </p:spPr>
      </p:pic>
      <p:pic>
        <p:nvPicPr>
          <p:cNvPr id="362" name="Google Shape;362;g1b27748a92b_0_186"/>
          <p:cNvPicPr preferRelativeResize="0"/>
          <p:nvPr/>
        </p:nvPicPr>
        <p:blipFill>
          <a:blip r:embed="rId4">
            <a:alphaModFix/>
          </a:blip>
          <a:stretch>
            <a:fillRect/>
          </a:stretch>
        </p:blipFill>
        <p:spPr>
          <a:xfrm>
            <a:off x="493450" y="2034675"/>
            <a:ext cx="5907000" cy="4509326"/>
          </a:xfrm>
          <a:prstGeom prst="rect">
            <a:avLst/>
          </a:prstGeom>
          <a:noFill/>
          <a:ln>
            <a:noFill/>
          </a:ln>
        </p:spPr>
      </p:pic>
      <p:pic>
        <p:nvPicPr>
          <p:cNvPr id="363" name="Google Shape;363;g1b27748a92b_0_186"/>
          <p:cNvPicPr preferRelativeResize="0"/>
          <p:nvPr/>
        </p:nvPicPr>
        <p:blipFill rotWithShape="1">
          <a:blip r:embed="rId5">
            <a:alphaModFix/>
          </a:blip>
          <a:srcRect b="57511" l="16855" r="70139" t="13608"/>
          <a:stretch/>
        </p:blipFill>
        <p:spPr>
          <a:xfrm>
            <a:off x="7376675" y="3493750"/>
            <a:ext cx="2771523" cy="173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b27748a92b_0_229"/>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369" name="Google Shape;369;g1b27748a92b_0_229"/>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1 : Tool wear estimation during drilling operation of composite materials </a:t>
            </a:r>
            <a:endParaRPr b="0" i="0" sz="2000" u="none" cap="none" strike="noStrike">
              <a:solidFill>
                <a:srgbClr val="125687"/>
              </a:solidFill>
              <a:latin typeface="Arial"/>
              <a:ea typeface="Arial"/>
              <a:cs typeface="Arial"/>
              <a:sym typeface="Arial"/>
            </a:endParaRPr>
          </a:p>
        </p:txBody>
      </p:sp>
      <p:pic>
        <p:nvPicPr>
          <p:cNvPr id="370" name="Google Shape;370;g1b27748a92b_0_229"/>
          <p:cNvPicPr preferRelativeResize="0"/>
          <p:nvPr/>
        </p:nvPicPr>
        <p:blipFill>
          <a:blip r:embed="rId3">
            <a:alphaModFix/>
          </a:blip>
          <a:stretch>
            <a:fillRect/>
          </a:stretch>
        </p:blipFill>
        <p:spPr>
          <a:xfrm>
            <a:off x="5960888" y="2113250"/>
            <a:ext cx="5057775" cy="3952875"/>
          </a:xfrm>
          <a:prstGeom prst="rect">
            <a:avLst/>
          </a:prstGeom>
          <a:noFill/>
          <a:ln>
            <a:noFill/>
          </a:ln>
        </p:spPr>
      </p:pic>
      <p:pic>
        <p:nvPicPr>
          <p:cNvPr id="371" name="Google Shape;371;g1b27748a92b_0_229"/>
          <p:cNvPicPr preferRelativeResize="0"/>
          <p:nvPr/>
        </p:nvPicPr>
        <p:blipFill>
          <a:blip r:embed="rId4">
            <a:alphaModFix/>
          </a:blip>
          <a:stretch>
            <a:fillRect/>
          </a:stretch>
        </p:blipFill>
        <p:spPr>
          <a:xfrm>
            <a:off x="977400" y="1971425"/>
            <a:ext cx="3743701" cy="46339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b27748a92b_0_241"/>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377" name="Google Shape;377;g1b27748a92b_0_241"/>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2 : Defect detection during GMA Welding </a:t>
            </a:r>
            <a:endParaRPr b="0" i="0" sz="2000" u="none" cap="none" strike="noStrike">
              <a:solidFill>
                <a:srgbClr val="125687"/>
              </a:solidFill>
              <a:latin typeface="Arial"/>
              <a:ea typeface="Arial"/>
              <a:cs typeface="Arial"/>
              <a:sym typeface="Arial"/>
            </a:endParaRPr>
          </a:p>
        </p:txBody>
      </p:sp>
      <p:pic>
        <p:nvPicPr>
          <p:cNvPr id="378" name="Google Shape;378;g1b27748a92b_0_241"/>
          <p:cNvPicPr preferRelativeResize="0"/>
          <p:nvPr/>
        </p:nvPicPr>
        <p:blipFill>
          <a:blip r:embed="rId3">
            <a:alphaModFix/>
          </a:blip>
          <a:stretch>
            <a:fillRect/>
          </a:stretch>
        </p:blipFill>
        <p:spPr>
          <a:xfrm>
            <a:off x="912975" y="1829600"/>
            <a:ext cx="3714042" cy="4925275"/>
          </a:xfrm>
          <a:prstGeom prst="rect">
            <a:avLst/>
          </a:prstGeom>
          <a:noFill/>
          <a:ln>
            <a:noFill/>
          </a:ln>
        </p:spPr>
      </p:pic>
      <p:pic>
        <p:nvPicPr>
          <p:cNvPr id="379" name="Google Shape;379;g1b27748a92b_0_241"/>
          <p:cNvPicPr preferRelativeResize="0"/>
          <p:nvPr/>
        </p:nvPicPr>
        <p:blipFill>
          <a:blip r:embed="rId4">
            <a:alphaModFix/>
          </a:blip>
          <a:stretch>
            <a:fillRect/>
          </a:stretch>
        </p:blipFill>
        <p:spPr>
          <a:xfrm>
            <a:off x="5359499" y="3095225"/>
            <a:ext cx="4116850" cy="3219800"/>
          </a:xfrm>
          <a:prstGeom prst="rect">
            <a:avLst/>
          </a:prstGeom>
          <a:noFill/>
          <a:ln>
            <a:noFill/>
          </a:ln>
        </p:spPr>
      </p:pic>
      <p:sp>
        <p:nvSpPr>
          <p:cNvPr id="380" name="Google Shape;380;g1b27748a92b_0_241"/>
          <p:cNvSpPr txBox="1"/>
          <p:nvPr/>
        </p:nvSpPr>
        <p:spPr>
          <a:xfrm>
            <a:off x="9847850" y="5268550"/>
            <a:ext cx="17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a:solidFill>
                  <a:schemeClr val="dk2"/>
                </a:solidFill>
              </a:rPr>
              <a:t>85% accuracy</a:t>
            </a:r>
            <a:endParaRPr b="1">
              <a:solidFill>
                <a:schemeClr val="dk2"/>
              </a:solidFill>
            </a:endParaRPr>
          </a:p>
        </p:txBody>
      </p:sp>
      <p:pic>
        <p:nvPicPr>
          <p:cNvPr id="381" name="Google Shape;381;g1b27748a92b_0_241"/>
          <p:cNvPicPr preferRelativeResize="0"/>
          <p:nvPr/>
        </p:nvPicPr>
        <p:blipFill>
          <a:blip r:embed="rId5">
            <a:alphaModFix/>
          </a:blip>
          <a:stretch>
            <a:fillRect/>
          </a:stretch>
        </p:blipFill>
        <p:spPr>
          <a:xfrm>
            <a:off x="7858200" y="1447492"/>
            <a:ext cx="3714049" cy="1302608"/>
          </a:xfrm>
          <a:prstGeom prst="rect">
            <a:avLst/>
          </a:prstGeom>
          <a:noFill/>
          <a:ln>
            <a:noFill/>
          </a:ln>
        </p:spPr>
      </p:pic>
      <p:sp>
        <p:nvSpPr>
          <p:cNvPr id="382" name="Google Shape;382;g1b27748a92b_0_241"/>
          <p:cNvSpPr txBox="1"/>
          <p:nvPr/>
        </p:nvSpPr>
        <p:spPr>
          <a:xfrm>
            <a:off x="5359500" y="6334800"/>
            <a:ext cx="570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chemeClr val="dk1"/>
                </a:solidFill>
              </a:rPr>
              <a:t>Nele, Luigi, Giulio Mattera, and Mario Vozza. "Deep Neural Networks for Defects Detection in Gas Metal Arc Welding." </a:t>
            </a:r>
            <a:r>
              <a:rPr i="1" lang="it-IT" sz="1100">
                <a:solidFill>
                  <a:schemeClr val="dk1"/>
                </a:solidFill>
              </a:rPr>
              <a:t>Applied Sciences</a:t>
            </a:r>
            <a:r>
              <a:rPr lang="it-IT" sz="1100">
                <a:solidFill>
                  <a:schemeClr val="dk1"/>
                </a:solidFill>
              </a:rPr>
              <a:t> 12.7 (2022): 3615.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b27748a92b_0_250"/>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388" name="Google Shape;388;g1b27748a92b_0_250"/>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000" u="none" cap="none" strike="noStrike">
              <a:solidFill>
                <a:srgbClr val="125687"/>
              </a:solidFill>
              <a:latin typeface="Arial"/>
              <a:ea typeface="Arial"/>
              <a:cs typeface="Arial"/>
              <a:sym typeface="Arial"/>
            </a:endParaRPr>
          </a:p>
        </p:txBody>
      </p:sp>
      <p:pic>
        <p:nvPicPr>
          <p:cNvPr id="389" name="Google Shape;389;g1b27748a92b_0_250"/>
          <p:cNvPicPr preferRelativeResize="0"/>
          <p:nvPr/>
        </p:nvPicPr>
        <p:blipFill>
          <a:blip r:embed="rId3">
            <a:alphaModFix/>
          </a:blip>
          <a:stretch>
            <a:fillRect/>
          </a:stretch>
        </p:blipFill>
        <p:spPr>
          <a:xfrm>
            <a:off x="896338" y="1790950"/>
            <a:ext cx="10195686" cy="417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b10e2550d7_0_89"/>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4400">
                <a:solidFill>
                  <a:srgbClr val="125687"/>
                </a:solidFill>
              </a:rPr>
              <a:t>Artificial intelligence</a:t>
            </a:r>
            <a:endParaRPr b="0" i="0" sz="4400" u="none" cap="none" strike="noStrike">
              <a:solidFill>
                <a:srgbClr val="125687"/>
              </a:solidFill>
              <a:latin typeface="Arial"/>
              <a:ea typeface="Arial"/>
              <a:cs typeface="Arial"/>
              <a:sym typeface="Arial"/>
            </a:endParaRPr>
          </a:p>
        </p:txBody>
      </p:sp>
      <p:sp>
        <p:nvSpPr>
          <p:cNvPr id="141" name="Google Shape;141;g1b10e2550d7_0_89"/>
          <p:cNvSpPr txBox="1"/>
          <p:nvPr/>
        </p:nvSpPr>
        <p:spPr>
          <a:xfrm>
            <a:off x="396750" y="1327750"/>
            <a:ext cx="1139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rPr>
              <a:t>Computer systems able to perform tasks normally requiring human intelligence, such as visual perception, speech recognition, decision-making</a:t>
            </a:r>
            <a:endParaRPr>
              <a:solidFill>
                <a:schemeClr val="dk1"/>
              </a:solidFill>
            </a:endParaRPr>
          </a:p>
        </p:txBody>
      </p:sp>
      <p:pic>
        <p:nvPicPr>
          <p:cNvPr id="142" name="Google Shape;142;g1b10e2550d7_0_89"/>
          <p:cNvPicPr preferRelativeResize="0"/>
          <p:nvPr/>
        </p:nvPicPr>
        <p:blipFill>
          <a:blip r:embed="rId3">
            <a:alphaModFix/>
          </a:blip>
          <a:stretch>
            <a:fillRect/>
          </a:stretch>
        </p:blipFill>
        <p:spPr>
          <a:xfrm>
            <a:off x="609475" y="2466261"/>
            <a:ext cx="5216625" cy="3125802"/>
          </a:xfrm>
          <a:prstGeom prst="rect">
            <a:avLst/>
          </a:prstGeom>
          <a:noFill/>
          <a:ln>
            <a:noFill/>
          </a:ln>
        </p:spPr>
      </p:pic>
      <p:pic>
        <p:nvPicPr>
          <p:cNvPr descr="An AI learns to park a car in a parking lot in a 3D physics simulation. The simulation was implemented using Unity's ML-Agents framework (https://unity3d.com/machine-learning). The AI consists of a deep Neural Network with 3 hidden layers of 128 neurons each. It is trained with the Proximal Policy Optimization (PPO) algorithm, which is a Reinforcement Learning approach.&#10;&#10;Basically, the input of the Neural Network are the readings of eight depth sensors, the car's current speed and position, as well as its relative position to the target. The outputs of the Neural Network are interpreted as engine force, braking force and turning force. These outputs can be seen at the top right corner of the zoomed out camera shots.&#10;&#10;The AI starts off with random behaviour, i.e. the Neural Network is initialized with random weights. It then gradually learns to solve the task by reacting to environment feedback accordingly. The environment tells the AI whether it is doing good or bad with positive or negative reward signals.&#10;In this project, the AI is rewarded with small positive signals for getting closer to the parking spot, which is outlined in red, and gets a larger reward when it actually reaches the parking spot and stops there. The final reward for reaching the parking spot is dependent on how parallel the car stops in relation to the actual parking position. If the car stops in a 90° angle to the actual parking direction for instance, the AI will only be rewarded a very small amount, relative to the amount it would get for stopping completely parallel to the actual direction.&#10;The AI is penalized with a negative reward signal, when it either drives further away from the parking spot or if it crashes into any obstacles.&#10;&#10;The training process shown in this video took about 23 hours on a computer with an i5 (7th or 8th gen) and a GTX 1070 with 100x simulation speed.&#10;&#10;Subscribe for more content like this:&#10;https://www.youtube.com/channel/UC_eerU4SleeptEbD2AA_nDw?sub_confirmation=1&#10;&#10;Follow me on Twitter for more frequent updates on my projects:&#10;https://twitter.com/SamuelArzt&#10;&#10;Also check out my other videos related to this Project:&#10;&#10;Two AI fight for the same Parking Spot:&#10;https://www.youtube.com/watch?v=CqYKhbyHFtA&#10;&#10;Neural Networks Explained in a Minute:&#10;https://www.youtube.com/watch?v=rEDzUT3ymw4&#10;&#10;Cars learn to maneuver Parcour with Genetic Algorithm:&#10;https://www.youtube.com/watch?v=Aut32pR5PQA&#10;&#10;Start Music: &quot;Sunday&quot; by Otis McDonald&#10;&#10;Music from Bensound.com:&#10;Timelapse Music: &quot;The Elevator Bossa Nova&quot;&#10;Comedic Background: &quot;Jazz Comedy&quot;&#10;Outro: &quot;All That&quot;&#10;&#10;#ArtificialIntelligence #MachineLearning #ReinforcementLearning #AI #NeuralNetworks" id="143" name="Google Shape;143;g1b10e2550d7_0_89" title="AI Learns to Park - Deep Reinforcement Learning">
            <a:hlinkClick r:id="rId4"/>
          </p:cNvPr>
          <p:cNvPicPr preferRelativeResize="0"/>
          <p:nvPr/>
        </p:nvPicPr>
        <p:blipFill>
          <a:blip r:embed="rId5">
            <a:alphaModFix/>
          </a:blip>
          <a:stretch>
            <a:fillRect/>
          </a:stretch>
        </p:blipFill>
        <p:spPr>
          <a:xfrm>
            <a:off x="6365350" y="2267014"/>
            <a:ext cx="4699000" cy="3524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b27748a92b_0_200"/>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a:t>
            </a:r>
            <a:r>
              <a:rPr lang="it-IT" sz="2800">
                <a:solidFill>
                  <a:srgbClr val="125687"/>
                </a:solidFill>
              </a:rPr>
              <a:t>deep learning</a:t>
            </a:r>
            <a:endParaRPr b="0" i="0" sz="2800" u="none" cap="none" strike="noStrike">
              <a:solidFill>
                <a:srgbClr val="125687"/>
              </a:solidFill>
              <a:latin typeface="Arial"/>
              <a:ea typeface="Arial"/>
              <a:cs typeface="Arial"/>
              <a:sym typeface="Arial"/>
            </a:endParaRPr>
          </a:p>
        </p:txBody>
      </p:sp>
      <p:sp>
        <p:nvSpPr>
          <p:cNvPr id="395" name="Google Shape;395;g1b27748a92b_0_200"/>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3 : ROM of AM process</a:t>
            </a:r>
            <a:endParaRPr b="0" i="0" sz="2000" u="none" cap="none" strike="noStrike">
              <a:solidFill>
                <a:srgbClr val="125687"/>
              </a:solidFill>
              <a:latin typeface="Arial"/>
              <a:ea typeface="Arial"/>
              <a:cs typeface="Arial"/>
              <a:sym typeface="Arial"/>
            </a:endParaRPr>
          </a:p>
        </p:txBody>
      </p:sp>
      <p:sp>
        <p:nvSpPr>
          <p:cNvPr id="396" name="Google Shape;396;g1b27748a92b_0_200"/>
          <p:cNvSpPr txBox="1"/>
          <p:nvPr/>
        </p:nvSpPr>
        <p:spPr>
          <a:xfrm>
            <a:off x="6587275" y="386725"/>
            <a:ext cx="30000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000" u="sng">
                <a:solidFill>
                  <a:schemeClr val="dk2"/>
                </a:solidFill>
                <a:hlinkClick r:id="rId3">
                  <a:extLst>
                    <a:ext uri="{A12FA001-AC4F-418D-AE19-62706E023703}">
                      <ahyp:hlinkClr val="tx"/>
                    </a:ext>
                  </a:extLst>
                </a:hlinkClick>
              </a:rPr>
              <a:t>https://content.mathworks.com/viewer/63814a32c8ce21bfab25787d</a:t>
            </a:r>
            <a:endParaRPr sz="2000">
              <a:solidFill>
                <a:schemeClr val="dk2"/>
              </a:solidFill>
            </a:endParaRPr>
          </a:p>
          <a:p>
            <a:pPr indent="0" lvl="0" marL="0" rtl="0" algn="l">
              <a:spcBef>
                <a:spcPts val="0"/>
              </a:spcBef>
              <a:spcAft>
                <a:spcPts val="0"/>
              </a:spcAft>
              <a:buNone/>
            </a:pPr>
            <a:r>
              <a:t/>
            </a:r>
            <a:endParaRPr/>
          </a:p>
        </p:txBody>
      </p:sp>
      <p:pic>
        <p:nvPicPr>
          <p:cNvPr id="397" name="Google Shape;397;g1b27748a92b_0_200"/>
          <p:cNvPicPr preferRelativeResize="0"/>
          <p:nvPr/>
        </p:nvPicPr>
        <p:blipFill>
          <a:blip r:embed="rId4">
            <a:alphaModFix/>
          </a:blip>
          <a:stretch>
            <a:fillRect/>
          </a:stretch>
        </p:blipFill>
        <p:spPr>
          <a:xfrm>
            <a:off x="977425" y="2280775"/>
            <a:ext cx="4722484" cy="4179875"/>
          </a:xfrm>
          <a:prstGeom prst="rect">
            <a:avLst/>
          </a:prstGeom>
          <a:noFill/>
          <a:ln>
            <a:noFill/>
          </a:ln>
        </p:spPr>
      </p:pic>
      <p:pic>
        <p:nvPicPr>
          <p:cNvPr id="398" name="Google Shape;398;g1b27748a92b_0_200"/>
          <p:cNvPicPr preferRelativeResize="0"/>
          <p:nvPr/>
        </p:nvPicPr>
        <p:blipFill>
          <a:blip r:embed="rId5">
            <a:alphaModFix/>
          </a:blip>
          <a:stretch>
            <a:fillRect/>
          </a:stretch>
        </p:blipFill>
        <p:spPr>
          <a:xfrm>
            <a:off x="6509773" y="1633000"/>
            <a:ext cx="4437675" cy="52250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b27748a92b_0_271"/>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404" name="Google Shape;404;g1b27748a92b_0_271"/>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3 : ROM of AM process</a:t>
            </a:r>
            <a:endParaRPr b="0" i="0" sz="2000" u="none" cap="none" strike="noStrike">
              <a:solidFill>
                <a:srgbClr val="125687"/>
              </a:solidFill>
              <a:latin typeface="Arial"/>
              <a:ea typeface="Arial"/>
              <a:cs typeface="Arial"/>
              <a:sym typeface="Arial"/>
            </a:endParaRPr>
          </a:p>
        </p:txBody>
      </p:sp>
      <p:pic>
        <p:nvPicPr>
          <p:cNvPr id="405" name="Google Shape;405;g1b27748a92b_0_271"/>
          <p:cNvPicPr preferRelativeResize="0"/>
          <p:nvPr/>
        </p:nvPicPr>
        <p:blipFill>
          <a:blip r:embed="rId3">
            <a:alphaModFix/>
          </a:blip>
          <a:stretch>
            <a:fillRect/>
          </a:stretch>
        </p:blipFill>
        <p:spPr>
          <a:xfrm>
            <a:off x="1423162" y="2099750"/>
            <a:ext cx="9142025" cy="4605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b27748a92b_0_280"/>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411" name="Google Shape;411;g1b27748a92b_0_280"/>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3 : ROM of AM process</a:t>
            </a:r>
            <a:endParaRPr b="0" i="0" sz="2000" u="none" cap="none" strike="noStrike">
              <a:solidFill>
                <a:srgbClr val="125687"/>
              </a:solidFill>
              <a:latin typeface="Arial"/>
              <a:ea typeface="Arial"/>
              <a:cs typeface="Arial"/>
              <a:sym typeface="Arial"/>
            </a:endParaRPr>
          </a:p>
        </p:txBody>
      </p:sp>
      <p:pic>
        <p:nvPicPr>
          <p:cNvPr id="412" name="Google Shape;412;g1b27748a92b_0_280"/>
          <p:cNvPicPr preferRelativeResize="0"/>
          <p:nvPr/>
        </p:nvPicPr>
        <p:blipFill>
          <a:blip r:embed="rId3">
            <a:alphaModFix/>
          </a:blip>
          <a:stretch>
            <a:fillRect/>
          </a:stretch>
        </p:blipFill>
        <p:spPr>
          <a:xfrm>
            <a:off x="7841225" y="1135600"/>
            <a:ext cx="2295325" cy="1490300"/>
          </a:xfrm>
          <a:prstGeom prst="rect">
            <a:avLst/>
          </a:prstGeom>
          <a:noFill/>
          <a:ln>
            <a:noFill/>
          </a:ln>
        </p:spPr>
      </p:pic>
      <p:pic>
        <p:nvPicPr>
          <p:cNvPr id="413" name="Google Shape;413;g1b27748a92b_0_280"/>
          <p:cNvPicPr preferRelativeResize="0"/>
          <p:nvPr/>
        </p:nvPicPr>
        <p:blipFill>
          <a:blip r:embed="rId4">
            <a:alphaModFix/>
          </a:blip>
          <a:stretch>
            <a:fillRect/>
          </a:stretch>
        </p:blipFill>
        <p:spPr>
          <a:xfrm>
            <a:off x="10394850" y="1311758"/>
            <a:ext cx="1797150" cy="1137975"/>
          </a:xfrm>
          <a:prstGeom prst="rect">
            <a:avLst/>
          </a:prstGeom>
          <a:noFill/>
          <a:ln>
            <a:noFill/>
          </a:ln>
        </p:spPr>
      </p:pic>
      <p:sp>
        <p:nvSpPr>
          <p:cNvPr id="414" name="Google Shape;414;g1b27748a92b_0_280"/>
          <p:cNvSpPr/>
          <p:nvPr/>
        </p:nvSpPr>
        <p:spPr>
          <a:xfrm>
            <a:off x="7166175" y="1450938"/>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1b27748a92b_0_280"/>
          <p:cNvSpPr/>
          <p:nvPr/>
        </p:nvSpPr>
        <p:spPr>
          <a:xfrm>
            <a:off x="7166175" y="176406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1b27748a92b_0_280"/>
          <p:cNvSpPr/>
          <p:nvPr/>
        </p:nvSpPr>
        <p:spPr>
          <a:xfrm>
            <a:off x="7166175" y="2077188"/>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b27748a92b_0_280"/>
          <p:cNvSpPr/>
          <p:nvPr/>
        </p:nvSpPr>
        <p:spPr>
          <a:xfrm>
            <a:off x="7166175" y="239031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1b27748a92b_0_280"/>
          <p:cNvSpPr txBox="1"/>
          <p:nvPr/>
        </p:nvSpPr>
        <p:spPr>
          <a:xfrm>
            <a:off x="7110125" y="1216038"/>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WFS</a:t>
            </a:r>
            <a:endParaRPr sz="1200"/>
          </a:p>
        </p:txBody>
      </p:sp>
      <p:sp>
        <p:nvSpPr>
          <p:cNvPr id="419" name="Google Shape;419;g1b27748a92b_0_280"/>
          <p:cNvSpPr txBox="1"/>
          <p:nvPr/>
        </p:nvSpPr>
        <p:spPr>
          <a:xfrm>
            <a:off x="7047075" y="1560063"/>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CTWD</a:t>
            </a:r>
            <a:endParaRPr sz="1200"/>
          </a:p>
        </p:txBody>
      </p:sp>
      <p:sp>
        <p:nvSpPr>
          <p:cNvPr id="420" name="Google Shape;420;g1b27748a92b_0_280"/>
          <p:cNvSpPr txBox="1"/>
          <p:nvPr/>
        </p:nvSpPr>
        <p:spPr>
          <a:xfrm>
            <a:off x="7217275" y="1818625"/>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V</a:t>
            </a:r>
            <a:endParaRPr sz="1200"/>
          </a:p>
        </p:txBody>
      </p:sp>
      <p:sp>
        <p:nvSpPr>
          <p:cNvPr id="421" name="Google Shape;421;g1b27748a92b_0_280"/>
          <p:cNvSpPr txBox="1"/>
          <p:nvPr/>
        </p:nvSpPr>
        <p:spPr>
          <a:xfrm>
            <a:off x="7166175" y="2172613"/>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WS</a:t>
            </a:r>
            <a:endParaRPr sz="1200"/>
          </a:p>
        </p:txBody>
      </p:sp>
      <p:sp>
        <p:nvSpPr>
          <p:cNvPr id="422" name="Google Shape;422;g1b27748a92b_0_280"/>
          <p:cNvSpPr/>
          <p:nvPr/>
        </p:nvSpPr>
        <p:spPr>
          <a:xfrm>
            <a:off x="10136550" y="176406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g1b27748a92b_0_280"/>
          <p:cNvPicPr preferRelativeResize="0"/>
          <p:nvPr/>
        </p:nvPicPr>
        <p:blipFill>
          <a:blip r:embed="rId5">
            <a:alphaModFix/>
          </a:blip>
          <a:stretch>
            <a:fillRect/>
          </a:stretch>
        </p:blipFill>
        <p:spPr>
          <a:xfrm>
            <a:off x="784050" y="1916363"/>
            <a:ext cx="2647950" cy="471675"/>
          </a:xfrm>
          <a:prstGeom prst="rect">
            <a:avLst/>
          </a:prstGeom>
          <a:noFill/>
          <a:ln>
            <a:noFill/>
          </a:ln>
        </p:spPr>
      </p:pic>
      <p:pic>
        <p:nvPicPr>
          <p:cNvPr id="424" name="Google Shape;424;g1b27748a92b_0_280"/>
          <p:cNvPicPr preferRelativeResize="0"/>
          <p:nvPr/>
        </p:nvPicPr>
        <p:blipFill>
          <a:blip r:embed="rId6">
            <a:alphaModFix/>
          </a:blip>
          <a:stretch>
            <a:fillRect/>
          </a:stretch>
        </p:blipFill>
        <p:spPr>
          <a:xfrm>
            <a:off x="2318076" y="2703455"/>
            <a:ext cx="6121125" cy="37755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b27748a92b_0_300"/>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430" name="Google Shape;430;g1b27748a92b_0_300"/>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3 : ROM of AM process</a:t>
            </a:r>
            <a:endParaRPr b="0" i="0" sz="2000" u="none" cap="none" strike="noStrike">
              <a:solidFill>
                <a:srgbClr val="125687"/>
              </a:solidFill>
              <a:latin typeface="Arial"/>
              <a:ea typeface="Arial"/>
              <a:cs typeface="Arial"/>
              <a:sym typeface="Arial"/>
            </a:endParaRPr>
          </a:p>
        </p:txBody>
      </p:sp>
      <p:pic>
        <p:nvPicPr>
          <p:cNvPr id="431" name="Google Shape;431;g1b27748a92b_0_300"/>
          <p:cNvPicPr preferRelativeResize="0"/>
          <p:nvPr/>
        </p:nvPicPr>
        <p:blipFill>
          <a:blip r:embed="rId3">
            <a:alphaModFix/>
          </a:blip>
          <a:stretch>
            <a:fillRect/>
          </a:stretch>
        </p:blipFill>
        <p:spPr>
          <a:xfrm>
            <a:off x="7841225" y="1135600"/>
            <a:ext cx="2295325" cy="1490300"/>
          </a:xfrm>
          <a:prstGeom prst="rect">
            <a:avLst/>
          </a:prstGeom>
          <a:noFill/>
          <a:ln>
            <a:noFill/>
          </a:ln>
        </p:spPr>
      </p:pic>
      <p:pic>
        <p:nvPicPr>
          <p:cNvPr id="432" name="Google Shape;432;g1b27748a92b_0_300"/>
          <p:cNvPicPr preferRelativeResize="0"/>
          <p:nvPr/>
        </p:nvPicPr>
        <p:blipFill>
          <a:blip r:embed="rId4">
            <a:alphaModFix/>
          </a:blip>
          <a:stretch>
            <a:fillRect/>
          </a:stretch>
        </p:blipFill>
        <p:spPr>
          <a:xfrm>
            <a:off x="10394850" y="1311758"/>
            <a:ext cx="1797150" cy="1137975"/>
          </a:xfrm>
          <a:prstGeom prst="rect">
            <a:avLst/>
          </a:prstGeom>
          <a:noFill/>
          <a:ln>
            <a:noFill/>
          </a:ln>
        </p:spPr>
      </p:pic>
      <p:sp>
        <p:nvSpPr>
          <p:cNvPr id="433" name="Google Shape;433;g1b27748a92b_0_300"/>
          <p:cNvSpPr/>
          <p:nvPr/>
        </p:nvSpPr>
        <p:spPr>
          <a:xfrm>
            <a:off x="7166175" y="1450938"/>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b27748a92b_0_300"/>
          <p:cNvSpPr/>
          <p:nvPr/>
        </p:nvSpPr>
        <p:spPr>
          <a:xfrm>
            <a:off x="7166175" y="176406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b27748a92b_0_300"/>
          <p:cNvSpPr/>
          <p:nvPr/>
        </p:nvSpPr>
        <p:spPr>
          <a:xfrm>
            <a:off x="7166175" y="2077188"/>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b27748a92b_0_300"/>
          <p:cNvSpPr/>
          <p:nvPr/>
        </p:nvSpPr>
        <p:spPr>
          <a:xfrm>
            <a:off x="7166175" y="239031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b27748a92b_0_300"/>
          <p:cNvSpPr txBox="1"/>
          <p:nvPr/>
        </p:nvSpPr>
        <p:spPr>
          <a:xfrm>
            <a:off x="7110125" y="1216038"/>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WFS</a:t>
            </a:r>
            <a:endParaRPr sz="1200"/>
          </a:p>
        </p:txBody>
      </p:sp>
      <p:sp>
        <p:nvSpPr>
          <p:cNvPr id="438" name="Google Shape;438;g1b27748a92b_0_300"/>
          <p:cNvSpPr txBox="1"/>
          <p:nvPr/>
        </p:nvSpPr>
        <p:spPr>
          <a:xfrm>
            <a:off x="7047075" y="1560063"/>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CTWD</a:t>
            </a:r>
            <a:endParaRPr sz="1200"/>
          </a:p>
        </p:txBody>
      </p:sp>
      <p:sp>
        <p:nvSpPr>
          <p:cNvPr id="439" name="Google Shape;439;g1b27748a92b_0_300"/>
          <p:cNvSpPr txBox="1"/>
          <p:nvPr/>
        </p:nvSpPr>
        <p:spPr>
          <a:xfrm>
            <a:off x="7217275" y="1818625"/>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V</a:t>
            </a:r>
            <a:endParaRPr sz="1200"/>
          </a:p>
        </p:txBody>
      </p:sp>
      <p:sp>
        <p:nvSpPr>
          <p:cNvPr id="440" name="Google Shape;440;g1b27748a92b_0_300"/>
          <p:cNvSpPr txBox="1"/>
          <p:nvPr/>
        </p:nvSpPr>
        <p:spPr>
          <a:xfrm>
            <a:off x="7166175" y="2172613"/>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WS</a:t>
            </a:r>
            <a:endParaRPr sz="1200"/>
          </a:p>
        </p:txBody>
      </p:sp>
      <p:sp>
        <p:nvSpPr>
          <p:cNvPr id="441" name="Google Shape;441;g1b27748a92b_0_300"/>
          <p:cNvSpPr/>
          <p:nvPr/>
        </p:nvSpPr>
        <p:spPr>
          <a:xfrm>
            <a:off x="10136550" y="176406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g1b27748a92b_0_300"/>
          <p:cNvPicPr preferRelativeResize="0"/>
          <p:nvPr/>
        </p:nvPicPr>
        <p:blipFill>
          <a:blip r:embed="rId5">
            <a:alphaModFix/>
          </a:blip>
          <a:stretch>
            <a:fillRect/>
          </a:stretch>
        </p:blipFill>
        <p:spPr>
          <a:xfrm>
            <a:off x="1119225" y="1914075"/>
            <a:ext cx="3569475" cy="1197371"/>
          </a:xfrm>
          <a:prstGeom prst="rect">
            <a:avLst/>
          </a:prstGeom>
          <a:noFill/>
          <a:ln>
            <a:noFill/>
          </a:ln>
        </p:spPr>
      </p:pic>
      <p:pic>
        <p:nvPicPr>
          <p:cNvPr id="443" name="Google Shape;443;g1b27748a92b_0_300"/>
          <p:cNvPicPr preferRelativeResize="0"/>
          <p:nvPr/>
        </p:nvPicPr>
        <p:blipFill>
          <a:blip r:embed="rId6">
            <a:alphaModFix/>
          </a:blip>
          <a:stretch>
            <a:fillRect/>
          </a:stretch>
        </p:blipFill>
        <p:spPr>
          <a:xfrm>
            <a:off x="609476" y="3197550"/>
            <a:ext cx="4860725" cy="3587675"/>
          </a:xfrm>
          <a:prstGeom prst="rect">
            <a:avLst/>
          </a:prstGeom>
          <a:noFill/>
          <a:ln>
            <a:noFill/>
          </a:ln>
        </p:spPr>
      </p:pic>
      <p:pic>
        <p:nvPicPr>
          <p:cNvPr id="444" name="Google Shape;444;g1b27748a92b_0_300"/>
          <p:cNvPicPr preferRelativeResize="0"/>
          <p:nvPr/>
        </p:nvPicPr>
        <p:blipFill>
          <a:blip r:embed="rId7">
            <a:alphaModFix/>
          </a:blip>
          <a:stretch>
            <a:fillRect/>
          </a:stretch>
        </p:blipFill>
        <p:spPr>
          <a:xfrm>
            <a:off x="5687025" y="2703450"/>
            <a:ext cx="6416999" cy="375710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b27748a92b_0_321"/>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450" name="Google Shape;450;g1b27748a92b_0_321"/>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3 : ROM of AM process</a:t>
            </a:r>
            <a:endParaRPr b="0" i="0" sz="2000" u="none" cap="none" strike="noStrike">
              <a:solidFill>
                <a:srgbClr val="125687"/>
              </a:solidFill>
              <a:latin typeface="Arial"/>
              <a:ea typeface="Arial"/>
              <a:cs typeface="Arial"/>
              <a:sym typeface="Arial"/>
            </a:endParaRPr>
          </a:p>
        </p:txBody>
      </p:sp>
      <p:pic>
        <p:nvPicPr>
          <p:cNvPr id="451" name="Google Shape;451;g1b27748a92b_0_321"/>
          <p:cNvPicPr preferRelativeResize="0"/>
          <p:nvPr/>
        </p:nvPicPr>
        <p:blipFill>
          <a:blip r:embed="rId3">
            <a:alphaModFix/>
          </a:blip>
          <a:stretch>
            <a:fillRect/>
          </a:stretch>
        </p:blipFill>
        <p:spPr>
          <a:xfrm>
            <a:off x="7841225" y="1135600"/>
            <a:ext cx="2295325" cy="1490300"/>
          </a:xfrm>
          <a:prstGeom prst="rect">
            <a:avLst/>
          </a:prstGeom>
          <a:noFill/>
          <a:ln>
            <a:noFill/>
          </a:ln>
        </p:spPr>
      </p:pic>
      <p:pic>
        <p:nvPicPr>
          <p:cNvPr id="452" name="Google Shape;452;g1b27748a92b_0_321"/>
          <p:cNvPicPr preferRelativeResize="0"/>
          <p:nvPr/>
        </p:nvPicPr>
        <p:blipFill>
          <a:blip r:embed="rId4">
            <a:alphaModFix/>
          </a:blip>
          <a:stretch>
            <a:fillRect/>
          </a:stretch>
        </p:blipFill>
        <p:spPr>
          <a:xfrm>
            <a:off x="10394850" y="1311758"/>
            <a:ext cx="1797150" cy="1137975"/>
          </a:xfrm>
          <a:prstGeom prst="rect">
            <a:avLst/>
          </a:prstGeom>
          <a:noFill/>
          <a:ln>
            <a:noFill/>
          </a:ln>
        </p:spPr>
      </p:pic>
      <p:sp>
        <p:nvSpPr>
          <p:cNvPr id="453" name="Google Shape;453;g1b27748a92b_0_321"/>
          <p:cNvSpPr/>
          <p:nvPr/>
        </p:nvSpPr>
        <p:spPr>
          <a:xfrm>
            <a:off x="7166175" y="1450938"/>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b27748a92b_0_321"/>
          <p:cNvSpPr/>
          <p:nvPr/>
        </p:nvSpPr>
        <p:spPr>
          <a:xfrm>
            <a:off x="7166175" y="176406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b27748a92b_0_321"/>
          <p:cNvSpPr/>
          <p:nvPr/>
        </p:nvSpPr>
        <p:spPr>
          <a:xfrm>
            <a:off x="7166175" y="2077188"/>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1b27748a92b_0_321"/>
          <p:cNvSpPr/>
          <p:nvPr/>
        </p:nvSpPr>
        <p:spPr>
          <a:xfrm>
            <a:off x="7166175" y="239031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1b27748a92b_0_321"/>
          <p:cNvSpPr txBox="1"/>
          <p:nvPr/>
        </p:nvSpPr>
        <p:spPr>
          <a:xfrm>
            <a:off x="7110125" y="1216038"/>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WFS</a:t>
            </a:r>
            <a:endParaRPr sz="1200"/>
          </a:p>
        </p:txBody>
      </p:sp>
      <p:sp>
        <p:nvSpPr>
          <p:cNvPr id="458" name="Google Shape;458;g1b27748a92b_0_321"/>
          <p:cNvSpPr txBox="1"/>
          <p:nvPr/>
        </p:nvSpPr>
        <p:spPr>
          <a:xfrm>
            <a:off x="7047075" y="1560063"/>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CTWD</a:t>
            </a:r>
            <a:endParaRPr sz="1200"/>
          </a:p>
        </p:txBody>
      </p:sp>
      <p:sp>
        <p:nvSpPr>
          <p:cNvPr id="459" name="Google Shape;459;g1b27748a92b_0_321"/>
          <p:cNvSpPr txBox="1"/>
          <p:nvPr/>
        </p:nvSpPr>
        <p:spPr>
          <a:xfrm>
            <a:off x="7217275" y="1818625"/>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V</a:t>
            </a:r>
            <a:endParaRPr sz="1200"/>
          </a:p>
        </p:txBody>
      </p:sp>
      <p:sp>
        <p:nvSpPr>
          <p:cNvPr id="460" name="Google Shape;460;g1b27748a92b_0_321"/>
          <p:cNvSpPr txBox="1"/>
          <p:nvPr/>
        </p:nvSpPr>
        <p:spPr>
          <a:xfrm>
            <a:off x="7166175" y="2172613"/>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WS</a:t>
            </a:r>
            <a:endParaRPr sz="1200"/>
          </a:p>
        </p:txBody>
      </p:sp>
      <p:sp>
        <p:nvSpPr>
          <p:cNvPr id="461" name="Google Shape;461;g1b27748a92b_0_321"/>
          <p:cNvSpPr/>
          <p:nvPr/>
        </p:nvSpPr>
        <p:spPr>
          <a:xfrm>
            <a:off x="10136550" y="176406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g1b27748a92b_0_321"/>
          <p:cNvPicPr preferRelativeResize="0"/>
          <p:nvPr/>
        </p:nvPicPr>
        <p:blipFill>
          <a:blip r:embed="rId5">
            <a:alphaModFix/>
          </a:blip>
          <a:stretch>
            <a:fillRect/>
          </a:stretch>
        </p:blipFill>
        <p:spPr>
          <a:xfrm>
            <a:off x="87925" y="2625900"/>
            <a:ext cx="3569475" cy="1197371"/>
          </a:xfrm>
          <a:prstGeom prst="rect">
            <a:avLst/>
          </a:prstGeom>
          <a:noFill/>
          <a:ln>
            <a:noFill/>
          </a:ln>
        </p:spPr>
      </p:pic>
      <p:pic>
        <p:nvPicPr>
          <p:cNvPr id="463" name="Google Shape;463;g1b27748a92b_0_321"/>
          <p:cNvPicPr preferRelativeResize="0"/>
          <p:nvPr/>
        </p:nvPicPr>
        <p:blipFill>
          <a:blip r:embed="rId6">
            <a:alphaModFix/>
          </a:blip>
          <a:stretch>
            <a:fillRect/>
          </a:stretch>
        </p:blipFill>
        <p:spPr>
          <a:xfrm>
            <a:off x="4901250" y="3016563"/>
            <a:ext cx="2647950" cy="471675"/>
          </a:xfrm>
          <a:prstGeom prst="rect">
            <a:avLst/>
          </a:prstGeom>
          <a:noFill/>
          <a:ln>
            <a:noFill/>
          </a:ln>
        </p:spPr>
      </p:pic>
      <p:sp>
        <p:nvSpPr>
          <p:cNvPr id="464" name="Google Shape;464;g1b27748a92b_0_321"/>
          <p:cNvSpPr/>
          <p:nvPr/>
        </p:nvSpPr>
        <p:spPr>
          <a:xfrm>
            <a:off x="3559850" y="3154150"/>
            <a:ext cx="1058100" cy="2394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g1b27748a92b_0_321"/>
          <p:cNvPicPr preferRelativeResize="0"/>
          <p:nvPr/>
        </p:nvPicPr>
        <p:blipFill>
          <a:blip r:embed="rId7">
            <a:alphaModFix/>
          </a:blip>
          <a:stretch>
            <a:fillRect/>
          </a:stretch>
        </p:blipFill>
        <p:spPr>
          <a:xfrm>
            <a:off x="700563" y="3823275"/>
            <a:ext cx="10790876" cy="1197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b27748a92b_0_343"/>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471" name="Google Shape;471;g1b27748a92b_0_343"/>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3 : ROM of AM process</a:t>
            </a:r>
            <a:endParaRPr b="0" i="0" sz="2000" u="none" cap="none" strike="noStrike">
              <a:solidFill>
                <a:srgbClr val="125687"/>
              </a:solidFill>
              <a:latin typeface="Arial"/>
              <a:ea typeface="Arial"/>
              <a:cs typeface="Arial"/>
              <a:sym typeface="Arial"/>
            </a:endParaRPr>
          </a:p>
        </p:txBody>
      </p:sp>
      <p:pic>
        <p:nvPicPr>
          <p:cNvPr id="472" name="Google Shape;472;g1b27748a92b_0_343"/>
          <p:cNvPicPr preferRelativeResize="0"/>
          <p:nvPr/>
        </p:nvPicPr>
        <p:blipFill>
          <a:blip r:embed="rId3">
            <a:alphaModFix/>
          </a:blip>
          <a:stretch>
            <a:fillRect/>
          </a:stretch>
        </p:blipFill>
        <p:spPr>
          <a:xfrm>
            <a:off x="7841225" y="1135600"/>
            <a:ext cx="2295325" cy="1490300"/>
          </a:xfrm>
          <a:prstGeom prst="rect">
            <a:avLst/>
          </a:prstGeom>
          <a:noFill/>
          <a:ln>
            <a:noFill/>
          </a:ln>
        </p:spPr>
      </p:pic>
      <p:pic>
        <p:nvPicPr>
          <p:cNvPr id="473" name="Google Shape;473;g1b27748a92b_0_343"/>
          <p:cNvPicPr preferRelativeResize="0"/>
          <p:nvPr/>
        </p:nvPicPr>
        <p:blipFill>
          <a:blip r:embed="rId4">
            <a:alphaModFix/>
          </a:blip>
          <a:stretch>
            <a:fillRect/>
          </a:stretch>
        </p:blipFill>
        <p:spPr>
          <a:xfrm>
            <a:off x="10394850" y="1311758"/>
            <a:ext cx="1797150" cy="1137975"/>
          </a:xfrm>
          <a:prstGeom prst="rect">
            <a:avLst/>
          </a:prstGeom>
          <a:noFill/>
          <a:ln>
            <a:noFill/>
          </a:ln>
        </p:spPr>
      </p:pic>
      <p:sp>
        <p:nvSpPr>
          <p:cNvPr id="474" name="Google Shape;474;g1b27748a92b_0_343"/>
          <p:cNvSpPr/>
          <p:nvPr/>
        </p:nvSpPr>
        <p:spPr>
          <a:xfrm>
            <a:off x="7166175" y="1450938"/>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b27748a92b_0_343"/>
          <p:cNvSpPr/>
          <p:nvPr/>
        </p:nvSpPr>
        <p:spPr>
          <a:xfrm>
            <a:off x="7166175" y="176406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1b27748a92b_0_343"/>
          <p:cNvSpPr/>
          <p:nvPr/>
        </p:nvSpPr>
        <p:spPr>
          <a:xfrm>
            <a:off x="7166175" y="2077188"/>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1b27748a92b_0_343"/>
          <p:cNvSpPr/>
          <p:nvPr/>
        </p:nvSpPr>
        <p:spPr>
          <a:xfrm>
            <a:off x="7166175" y="239031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1b27748a92b_0_343"/>
          <p:cNvSpPr txBox="1"/>
          <p:nvPr/>
        </p:nvSpPr>
        <p:spPr>
          <a:xfrm>
            <a:off x="7110125" y="1216038"/>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WFS</a:t>
            </a:r>
            <a:endParaRPr sz="1200"/>
          </a:p>
        </p:txBody>
      </p:sp>
      <p:sp>
        <p:nvSpPr>
          <p:cNvPr id="479" name="Google Shape;479;g1b27748a92b_0_343"/>
          <p:cNvSpPr txBox="1"/>
          <p:nvPr/>
        </p:nvSpPr>
        <p:spPr>
          <a:xfrm>
            <a:off x="7047075" y="1560063"/>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CTWD</a:t>
            </a:r>
            <a:endParaRPr sz="1200"/>
          </a:p>
        </p:txBody>
      </p:sp>
      <p:sp>
        <p:nvSpPr>
          <p:cNvPr id="480" name="Google Shape;480;g1b27748a92b_0_343"/>
          <p:cNvSpPr txBox="1"/>
          <p:nvPr/>
        </p:nvSpPr>
        <p:spPr>
          <a:xfrm>
            <a:off x="7217275" y="1818625"/>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V</a:t>
            </a:r>
            <a:endParaRPr sz="1200"/>
          </a:p>
        </p:txBody>
      </p:sp>
      <p:sp>
        <p:nvSpPr>
          <p:cNvPr id="481" name="Google Shape;481;g1b27748a92b_0_343"/>
          <p:cNvSpPr txBox="1"/>
          <p:nvPr/>
        </p:nvSpPr>
        <p:spPr>
          <a:xfrm>
            <a:off x="7166175" y="2172613"/>
            <a:ext cx="73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100">
                <a:solidFill>
                  <a:srgbClr val="000000"/>
                </a:solidFill>
                <a:latin typeface="Mulish Light"/>
                <a:ea typeface="Mulish Light"/>
                <a:cs typeface="Mulish Light"/>
                <a:sym typeface="Mulish Light"/>
              </a:rPr>
              <a:t>WS</a:t>
            </a:r>
            <a:endParaRPr sz="1200"/>
          </a:p>
        </p:txBody>
      </p:sp>
      <p:sp>
        <p:nvSpPr>
          <p:cNvPr id="482" name="Google Shape;482;g1b27748a92b_0_343"/>
          <p:cNvSpPr/>
          <p:nvPr/>
        </p:nvSpPr>
        <p:spPr>
          <a:xfrm>
            <a:off x="10136550" y="1764063"/>
            <a:ext cx="492900" cy="150000"/>
          </a:xfrm>
          <a:prstGeom prst="rightArrow">
            <a:avLst>
              <a:gd fmla="val 50000" name="adj1"/>
              <a:gd fmla="val 50000" name="adj2"/>
            </a:avLst>
          </a:prstGeom>
          <a:solidFill>
            <a:srgbClr val="E13232"/>
          </a:solidFill>
          <a:ln cap="flat" cmpd="sng" w="9525">
            <a:solidFill>
              <a:srgbClr val="E13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g1b27748a92b_0_343"/>
          <p:cNvPicPr preferRelativeResize="0"/>
          <p:nvPr/>
        </p:nvPicPr>
        <p:blipFill>
          <a:blip r:embed="rId5">
            <a:alphaModFix/>
          </a:blip>
          <a:stretch>
            <a:fillRect/>
          </a:stretch>
        </p:blipFill>
        <p:spPr>
          <a:xfrm>
            <a:off x="152400" y="2778300"/>
            <a:ext cx="11887201" cy="235248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b27748a92b_0_364"/>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489" name="Google Shape;489;g1b27748a92b_0_364"/>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3 : ROM of AM process</a:t>
            </a:r>
            <a:endParaRPr b="0" i="0" sz="2000" u="none" cap="none" strike="noStrike">
              <a:solidFill>
                <a:srgbClr val="125687"/>
              </a:solidFill>
              <a:latin typeface="Arial"/>
              <a:ea typeface="Arial"/>
              <a:cs typeface="Arial"/>
              <a:sym typeface="Arial"/>
            </a:endParaRPr>
          </a:p>
        </p:txBody>
      </p:sp>
      <p:pic>
        <p:nvPicPr>
          <p:cNvPr id="490" name="Google Shape;490;g1b27748a92b_0_364"/>
          <p:cNvPicPr preferRelativeResize="0"/>
          <p:nvPr/>
        </p:nvPicPr>
        <p:blipFill>
          <a:blip r:embed="rId3">
            <a:alphaModFix/>
          </a:blip>
          <a:stretch>
            <a:fillRect/>
          </a:stretch>
        </p:blipFill>
        <p:spPr>
          <a:xfrm>
            <a:off x="5275575" y="1125200"/>
            <a:ext cx="6380849" cy="1769475"/>
          </a:xfrm>
          <a:prstGeom prst="rect">
            <a:avLst/>
          </a:prstGeom>
          <a:noFill/>
          <a:ln>
            <a:noFill/>
          </a:ln>
        </p:spPr>
      </p:pic>
      <p:pic>
        <p:nvPicPr>
          <p:cNvPr id="491" name="Google Shape;491;g1b27748a92b_0_364"/>
          <p:cNvPicPr preferRelativeResize="0"/>
          <p:nvPr/>
        </p:nvPicPr>
        <p:blipFill>
          <a:blip r:embed="rId4">
            <a:alphaModFix/>
          </a:blip>
          <a:stretch>
            <a:fillRect/>
          </a:stretch>
        </p:blipFill>
        <p:spPr>
          <a:xfrm>
            <a:off x="2318100" y="2946248"/>
            <a:ext cx="6773050" cy="3592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b27748a92b_0_383"/>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497" name="Google Shape;497;g1b27748a92b_0_383"/>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3 : ROM of AM process</a:t>
            </a:r>
            <a:endParaRPr b="0" i="0" sz="2000" u="none" cap="none" strike="noStrike">
              <a:solidFill>
                <a:srgbClr val="125687"/>
              </a:solidFill>
              <a:latin typeface="Arial"/>
              <a:ea typeface="Arial"/>
              <a:cs typeface="Arial"/>
              <a:sym typeface="Arial"/>
            </a:endParaRPr>
          </a:p>
        </p:txBody>
      </p:sp>
      <p:pic>
        <p:nvPicPr>
          <p:cNvPr id="498" name="Google Shape;498;g1b27748a92b_0_383"/>
          <p:cNvPicPr preferRelativeResize="0"/>
          <p:nvPr/>
        </p:nvPicPr>
        <p:blipFill>
          <a:blip r:embed="rId3">
            <a:alphaModFix/>
          </a:blip>
          <a:stretch>
            <a:fillRect/>
          </a:stretch>
        </p:blipFill>
        <p:spPr>
          <a:xfrm>
            <a:off x="5275575" y="1125200"/>
            <a:ext cx="6380849" cy="1769475"/>
          </a:xfrm>
          <a:prstGeom prst="rect">
            <a:avLst/>
          </a:prstGeom>
          <a:noFill/>
          <a:ln>
            <a:noFill/>
          </a:ln>
        </p:spPr>
      </p:pic>
      <p:pic>
        <p:nvPicPr>
          <p:cNvPr id="499" name="Google Shape;499;g1b27748a92b_0_383"/>
          <p:cNvPicPr preferRelativeResize="0"/>
          <p:nvPr/>
        </p:nvPicPr>
        <p:blipFill>
          <a:blip r:embed="rId4">
            <a:alphaModFix/>
          </a:blip>
          <a:stretch>
            <a:fillRect/>
          </a:stretch>
        </p:blipFill>
        <p:spPr>
          <a:xfrm>
            <a:off x="2318100" y="2946248"/>
            <a:ext cx="6773050" cy="3592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b27748a92b_0_390"/>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deep learning</a:t>
            </a:r>
            <a:endParaRPr b="0" i="0" sz="2800" u="none" cap="none" strike="noStrike">
              <a:solidFill>
                <a:srgbClr val="125687"/>
              </a:solidFill>
              <a:latin typeface="Arial"/>
              <a:ea typeface="Arial"/>
              <a:cs typeface="Arial"/>
              <a:sym typeface="Arial"/>
            </a:endParaRPr>
          </a:p>
        </p:txBody>
      </p:sp>
      <p:sp>
        <p:nvSpPr>
          <p:cNvPr id="505" name="Google Shape;505;g1b27748a92b_0_390"/>
          <p:cNvSpPr txBox="1"/>
          <p:nvPr/>
        </p:nvSpPr>
        <p:spPr>
          <a:xfrm>
            <a:off x="609480" y="1383025"/>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000">
                <a:solidFill>
                  <a:srgbClr val="125687"/>
                </a:solidFill>
              </a:rPr>
              <a:t>DEMO 3 : ROM of AM process</a:t>
            </a:r>
            <a:endParaRPr b="0" i="0" sz="2000" u="none" cap="none" strike="noStrike">
              <a:solidFill>
                <a:srgbClr val="125687"/>
              </a:solidFill>
              <a:latin typeface="Arial"/>
              <a:ea typeface="Arial"/>
              <a:cs typeface="Arial"/>
              <a:sym typeface="Arial"/>
            </a:endParaRPr>
          </a:p>
        </p:txBody>
      </p:sp>
      <p:pic>
        <p:nvPicPr>
          <p:cNvPr id="506" name="Google Shape;506;g1b27748a92b_0_390"/>
          <p:cNvPicPr preferRelativeResize="0"/>
          <p:nvPr/>
        </p:nvPicPr>
        <p:blipFill>
          <a:blip r:embed="rId3">
            <a:alphaModFix/>
          </a:blip>
          <a:stretch>
            <a:fillRect/>
          </a:stretch>
        </p:blipFill>
        <p:spPr>
          <a:xfrm>
            <a:off x="235625" y="3339975"/>
            <a:ext cx="6195676" cy="2977850"/>
          </a:xfrm>
          <a:prstGeom prst="rect">
            <a:avLst/>
          </a:prstGeom>
          <a:noFill/>
          <a:ln>
            <a:noFill/>
          </a:ln>
        </p:spPr>
      </p:pic>
      <p:pic>
        <p:nvPicPr>
          <p:cNvPr id="507" name="Google Shape;507;g1b27748a92b_0_390"/>
          <p:cNvPicPr preferRelativeResize="0"/>
          <p:nvPr/>
        </p:nvPicPr>
        <p:blipFill>
          <a:blip r:embed="rId4">
            <a:alphaModFix/>
          </a:blip>
          <a:stretch>
            <a:fillRect/>
          </a:stretch>
        </p:blipFill>
        <p:spPr>
          <a:xfrm>
            <a:off x="6431300" y="3636475"/>
            <a:ext cx="5427800" cy="2147700"/>
          </a:xfrm>
          <a:prstGeom prst="rect">
            <a:avLst/>
          </a:prstGeom>
          <a:noFill/>
          <a:ln>
            <a:noFill/>
          </a:ln>
        </p:spPr>
      </p:pic>
      <p:pic>
        <p:nvPicPr>
          <p:cNvPr id="508" name="Google Shape;508;g1b27748a92b_0_390"/>
          <p:cNvPicPr preferRelativeResize="0"/>
          <p:nvPr/>
        </p:nvPicPr>
        <p:blipFill>
          <a:blip r:embed="rId5">
            <a:alphaModFix/>
          </a:blip>
          <a:stretch>
            <a:fillRect/>
          </a:stretch>
        </p:blipFill>
        <p:spPr>
          <a:xfrm>
            <a:off x="4996073" y="1586050"/>
            <a:ext cx="6382800" cy="1496100"/>
          </a:xfrm>
          <a:prstGeom prst="rect">
            <a:avLst/>
          </a:prstGeom>
          <a:noFill/>
          <a:ln>
            <a:noFill/>
          </a:ln>
        </p:spPr>
      </p:pic>
      <p:sp>
        <p:nvSpPr>
          <p:cNvPr id="509" name="Google Shape;509;g1b27748a92b_0_390"/>
          <p:cNvSpPr/>
          <p:nvPr/>
        </p:nvSpPr>
        <p:spPr>
          <a:xfrm>
            <a:off x="2246460" y="2252050"/>
            <a:ext cx="2732475" cy="2307500"/>
          </a:xfrm>
          <a:custGeom>
            <a:rect b="b" l="l" r="r" t="t"/>
            <a:pathLst>
              <a:path extrusionOk="0" h="92300" w="109299">
                <a:moveTo>
                  <a:pt x="3077" y="92300"/>
                </a:moveTo>
                <a:cubicBezTo>
                  <a:pt x="4194" y="81729"/>
                  <a:pt x="-7923" y="44259"/>
                  <a:pt x="9781" y="28876"/>
                </a:cubicBezTo>
                <a:cubicBezTo>
                  <a:pt x="27485" y="13493"/>
                  <a:pt x="92713" y="4813"/>
                  <a:pt x="109299" y="0"/>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b10e2550d7_0_98"/>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4400">
                <a:solidFill>
                  <a:srgbClr val="125687"/>
                </a:solidFill>
              </a:rPr>
              <a:t>Artificial intelligence</a:t>
            </a:r>
            <a:endParaRPr b="0" i="0" sz="4400" u="none" cap="none" strike="noStrike">
              <a:solidFill>
                <a:srgbClr val="125687"/>
              </a:solidFill>
              <a:latin typeface="Arial"/>
              <a:ea typeface="Arial"/>
              <a:cs typeface="Arial"/>
              <a:sym typeface="Arial"/>
            </a:endParaRPr>
          </a:p>
        </p:txBody>
      </p:sp>
      <p:sp>
        <p:nvSpPr>
          <p:cNvPr id="149" name="Google Shape;149;g1b10e2550d7_0_98"/>
          <p:cNvSpPr txBox="1"/>
          <p:nvPr/>
        </p:nvSpPr>
        <p:spPr>
          <a:xfrm>
            <a:off x="396750" y="1327750"/>
            <a:ext cx="1139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rPr>
              <a:t>Computer systems able to perform tasks normally requiring human intelligence, such as visual perception, speech recognition, decision-making</a:t>
            </a:r>
            <a:endParaRPr>
              <a:solidFill>
                <a:schemeClr val="dk1"/>
              </a:solidFill>
            </a:endParaRPr>
          </a:p>
        </p:txBody>
      </p:sp>
      <p:pic>
        <p:nvPicPr>
          <p:cNvPr id="150" name="Google Shape;150;g1b10e2550d7_0_98"/>
          <p:cNvPicPr preferRelativeResize="0"/>
          <p:nvPr/>
        </p:nvPicPr>
        <p:blipFill>
          <a:blip r:embed="rId3">
            <a:alphaModFix/>
          </a:blip>
          <a:stretch>
            <a:fillRect/>
          </a:stretch>
        </p:blipFill>
        <p:spPr>
          <a:xfrm>
            <a:off x="609475" y="2466261"/>
            <a:ext cx="5216625" cy="3125802"/>
          </a:xfrm>
          <a:prstGeom prst="rect">
            <a:avLst/>
          </a:prstGeom>
          <a:noFill/>
          <a:ln>
            <a:noFill/>
          </a:ln>
        </p:spPr>
      </p:pic>
      <p:pic>
        <p:nvPicPr>
          <p:cNvPr descr="How manufacturing can save costs with AI and neural networks. The use of AI, neural networks, image recognition and object detection, together with MindSphere can help to find defect or foreign objects and alert the manufacturing operator in a timely manner." id="151" name="Google Shape;151;g1b10e2550d7_0_98" title="How manufacturing can save costs with AI and neural networks">
            <a:hlinkClick r:id="rId4"/>
          </p:cNvPr>
          <p:cNvPicPr preferRelativeResize="0"/>
          <p:nvPr/>
        </p:nvPicPr>
        <p:blipFill>
          <a:blip r:embed="rId5">
            <a:alphaModFix/>
          </a:blip>
          <a:stretch>
            <a:fillRect/>
          </a:stretch>
        </p:blipFill>
        <p:spPr>
          <a:xfrm>
            <a:off x="6748899" y="2401112"/>
            <a:ext cx="4341450" cy="3256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b10e2550d7_0_106"/>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4400">
                <a:solidFill>
                  <a:srgbClr val="125687"/>
                </a:solidFill>
              </a:rPr>
              <a:t>Artificial intelligence</a:t>
            </a:r>
            <a:endParaRPr b="0" i="0" sz="4400" u="none" cap="none" strike="noStrike">
              <a:solidFill>
                <a:srgbClr val="125687"/>
              </a:solidFill>
              <a:latin typeface="Arial"/>
              <a:ea typeface="Arial"/>
              <a:cs typeface="Arial"/>
              <a:sym typeface="Arial"/>
            </a:endParaRPr>
          </a:p>
        </p:txBody>
      </p:sp>
      <p:sp>
        <p:nvSpPr>
          <p:cNvPr id="157" name="Google Shape;157;g1b10e2550d7_0_106"/>
          <p:cNvSpPr txBox="1"/>
          <p:nvPr/>
        </p:nvSpPr>
        <p:spPr>
          <a:xfrm>
            <a:off x="396750" y="1327750"/>
            <a:ext cx="1139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rPr>
              <a:t>Computer systems able to perform tasks normally requiring human intelligence, such as visual perception, speech recognition, decision-making</a:t>
            </a:r>
            <a:endParaRPr>
              <a:solidFill>
                <a:schemeClr val="dk1"/>
              </a:solidFill>
            </a:endParaRPr>
          </a:p>
        </p:txBody>
      </p:sp>
      <p:pic>
        <p:nvPicPr>
          <p:cNvPr id="158" name="Google Shape;158;g1b10e2550d7_0_106"/>
          <p:cNvPicPr preferRelativeResize="0"/>
          <p:nvPr/>
        </p:nvPicPr>
        <p:blipFill>
          <a:blip r:embed="rId3">
            <a:alphaModFix/>
          </a:blip>
          <a:stretch>
            <a:fillRect/>
          </a:stretch>
        </p:blipFill>
        <p:spPr>
          <a:xfrm>
            <a:off x="609475" y="2466261"/>
            <a:ext cx="5216625" cy="3125802"/>
          </a:xfrm>
          <a:prstGeom prst="rect">
            <a:avLst/>
          </a:prstGeom>
          <a:noFill/>
          <a:ln>
            <a:noFill/>
          </a:ln>
        </p:spPr>
      </p:pic>
      <p:pic>
        <p:nvPicPr>
          <p:cNvPr descr="This video demonstrates the learning performance with the robotic task setup developed and described in the following paper:&#10;&#10;Setting up a reinforcement learning task with a real-world robot. &#10;By: Rupam Mahmood, Dmytro Korenkevych, Brent Komer, James Bergstra, (2018). IROS. &#10;&#10;The full paper can be viewed here: https://arxiv.org/abs/1803.07067&#10;&#10;Abstract:&#10;Reinforcement learning is a promising approach to developing hard-to-engineer adaptive solutions for complex and diverse robotic tasks. However, learning with real-world robots is often unreliable and difficult, which resulted in their low adoption in reinforcement learning research. This difficulty is worsened by the lack of guidelines for setting up learning tasks with robots. In this work, we develop a learning task with a UR5 robotic arm to bring to light some key elements of a task setup and study their contributions to the challenges with robots. We find that learning performance can be highly sensitive to the setup, and thus oversights and omissions in setup details can make effective learning, reproducibility, and fair comparison hard. Our study suggests some mitigating steps to help future experimenters avoid difficulties and pitfalls. We show that highly reliable and repeatable experiments can be performed in our setup, indicating the possibility of reinforcement learning research extensively based on real-world robots.&#10;&#10;&#10;Recording and editing credit: William Ma and Gautham Vasan." id="159" name="Google Shape;159;g1b10e2550d7_0_106" title="Setting up a Reinforcement Learning Task with a Real-World Robot">
            <a:hlinkClick r:id="rId4"/>
          </p:cNvPr>
          <p:cNvPicPr preferRelativeResize="0"/>
          <p:nvPr/>
        </p:nvPicPr>
        <p:blipFill>
          <a:blip r:embed="rId5">
            <a:alphaModFix/>
          </a:blip>
          <a:stretch>
            <a:fillRect/>
          </a:stretch>
        </p:blipFill>
        <p:spPr>
          <a:xfrm>
            <a:off x="6774925" y="2373925"/>
            <a:ext cx="4167767" cy="3125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b10e2550d7_0_32"/>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robotics</a:t>
            </a:r>
            <a:endParaRPr b="0" i="0" sz="2800" u="none" cap="none" strike="noStrike">
              <a:solidFill>
                <a:srgbClr val="125687"/>
              </a:solidFill>
              <a:latin typeface="Arial"/>
              <a:ea typeface="Arial"/>
              <a:cs typeface="Arial"/>
              <a:sym typeface="Arial"/>
            </a:endParaRPr>
          </a:p>
        </p:txBody>
      </p:sp>
      <p:sp>
        <p:nvSpPr>
          <p:cNvPr id="165" name="Google Shape;165;g1b10e2550d7_0_32"/>
          <p:cNvSpPr txBox="1"/>
          <p:nvPr/>
        </p:nvSpPr>
        <p:spPr>
          <a:xfrm>
            <a:off x="-263775" y="1160200"/>
            <a:ext cx="11398500" cy="1143600"/>
          </a:xfrm>
          <a:prstGeom prst="rect">
            <a:avLst/>
          </a:prstGeom>
          <a:noFill/>
          <a:ln>
            <a:noFill/>
          </a:ln>
        </p:spPr>
        <p:txBody>
          <a:bodyPr anchorCtr="0" anchor="t" bIns="91425" lIns="91425" spcFirstLastPara="1" rIns="91425" wrap="square" tIns="91425">
            <a:spAutoFit/>
          </a:bodyPr>
          <a:lstStyle/>
          <a:p>
            <a:pPr indent="-317500" lvl="0" marL="889000" rtl="0" algn="l">
              <a:lnSpc>
                <a:spcPct val="115000"/>
              </a:lnSpc>
              <a:spcBef>
                <a:spcPts val="0"/>
              </a:spcBef>
              <a:spcAft>
                <a:spcPts val="0"/>
              </a:spcAft>
              <a:buClr>
                <a:schemeClr val="dk1"/>
              </a:buClr>
              <a:buSzPts val="1400"/>
              <a:buFont typeface="Arial"/>
              <a:buChar char="●"/>
            </a:pPr>
            <a:r>
              <a:rPr lang="it-IT">
                <a:solidFill>
                  <a:schemeClr val="dk1"/>
                </a:solidFill>
              </a:rPr>
              <a:t>Robot are set of links (ideally rigid) connected together with joints to perform a specific task (welding, assembly,...)​</a:t>
            </a:r>
            <a:endParaRPr>
              <a:solidFill>
                <a:schemeClr val="dk1"/>
              </a:solidFill>
            </a:endParaRPr>
          </a:p>
          <a:p>
            <a:pPr indent="-317500" lvl="0" marL="889000" rtl="0" algn="l">
              <a:lnSpc>
                <a:spcPct val="115000"/>
              </a:lnSpc>
              <a:spcBef>
                <a:spcPts val="0"/>
              </a:spcBef>
              <a:spcAft>
                <a:spcPts val="0"/>
              </a:spcAft>
              <a:buClr>
                <a:schemeClr val="dk1"/>
              </a:buClr>
              <a:buSzPts val="1400"/>
              <a:buFont typeface="Arial"/>
              <a:buChar char="●"/>
            </a:pPr>
            <a:r>
              <a:rPr lang="it-IT">
                <a:solidFill>
                  <a:schemeClr val="dk1"/>
                </a:solidFill>
              </a:rPr>
              <a:t>Since it is possibile describe a point defined in a reference frame to another one using rotation and translational matrix, a kineamtics chain that describe robot movements can be found​</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pic>
        <p:nvPicPr>
          <p:cNvPr id="166" name="Google Shape;166;g1b10e2550d7_0_32"/>
          <p:cNvPicPr preferRelativeResize="0"/>
          <p:nvPr/>
        </p:nvPicPr>
        <p:blipFill>
          <a:blip r:embed="rId3">
            <a:alphaModFix/>
          </a:blip>
          <a:stretch>
            <a:fillRect/>
          </a:stretch>
        </p:blipFill>
        <p:spPr>
          <a:xfrm>
            <a:off x="6119925" y="1824075"/>
            <a:ext cx="2028825" cy="1581150"/>
          </a:xfrm>
          <a:prstGeom prst="rect">
            <a:avLst/>
          </a:prstGeom>
          <a:noFill/>
          <a:ln>
            <a:noFill/>
          </a:ln>
        </p:spPr>
      </p:pic>
      <p:pic>
        <p:nvPicPr>
          <p:cNvPr id="167" name="Google Shape;167;g1b10e2550d7_0_32"/>
          <p:cNvPicPr preferRelativeResize="0"/>
          <p:nvPr/>
        </p:nvPicPr>
        <p:blipFill>
          <a:blip r:embed="rId4">
            <a:alphaModFix/>
          </a:blip>
          <a:stretch>
            <a:fillRect/>
          </a:stretch>
        </p:blipFill>
        <p:spPr>
          <a:xfrm>
            <a:off x="9051675" y="2741225"/>
            <a:ext cx="2152650" cy="1200150"/>
          </a:xfrm>
          <a:prstGeom prst="rect">
            <a:avLst/>
          </a:prstGeom>
          <a:noFill/>
          <a:ln>
            <a:noFill/>
          </a:ln>
        </p:spPr>
      </p:pic>
      <p:pic>
        <p:nvPicPr>
          <p:cNvPr id="168" name="Google Shape;168;g1b10e2550d7_0_32"/>
          <p:cNvPicPr preferRelativeResize="0"/>
          <p:nvPr/>
        </p:nvPicPr>
        <p:blipFill>
          <a:blip r:embed="rId5">
            <a:alphaModFix/>
          </a:blip>
          <a:stretch>
            <a:fillRect/>
          </a:stretch>
        </p:blipFill>
        <p:spPr>
          <a:xfrm>
            <a:off x="8471025" y="1954900"/>
            <a:ext cx="3190875" cy="609600"/>
          </a:xfrm>
          <a:prstGeom prst="rect">
            <a:avLst/>
          </a:prstGeom>
          <a:noFill/>
          <a:ln>
            <a:noFill/>
          </a:ln>
        </p:spPr>
      </p:pic>
      <p:pic>
        <p:nvPicPr>
          <p:cNvPr id="169" name="Google Shape;169;g1b10e2550d7_0_32"/>
          <p:cNvPicPr preferRelativeResize="0"/>
          <p:nvPr/>
        </p:nvPicPr>
        <p:blipFill>
          <a:blip r:embed="rId6">
            <a:alphaModFix/>
          </a:blip>
          <a:stretch>
            <a:fillRect/>
          </a:stretch>
        </p:blipFill>
        <p:spPr>
          <a:xfrm>
            <a:off x="1544625" y="2082375"/>
            <a:ext cx="3895725" cy="2200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b10e2550d7_0_114"/>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robotics</a:t>
            </a:r>
            <a:endParaRPr b="0" i="0" sz="2800" u="none" cap="none" strike="noStrike">
              <a:solidFill>
                <a:srgbClr val="125687"/>
              </a:solidFill>
              <a:latin typeface="Arial"/>
              <a:ea typeface="Arial"/>
              <a:cs typeface="Arial"/>
              <a:sym typeface="Arial"/>
            </a:endParaRPr>
          </a:p>
        </p:txBody>
      </p:sp>
      <p:sp>
        <p:nvSpPr>
          <p:cNvPr id="175" name="Google Shape;175;g1b10e2550d7_0_114"/>
          <p:cNvSpPr txBox="1"/>
          <p:nvPr/>
        </p:nvSpPr>
        <p:spPr>
          <a:xfrm>
            <a:off x="-263775" y="1160200"/>
            <a:ext cx="11398500" cy="1143600"/>
          </a:xfrm>
          <a:prstGeom prst="rect">
            <a:avLst/>
          </a:prstGeom>
          <a:noFill/>
          <a:ln>
            <a:noFill/>
          </a:ln>
        </p:spPr>
        <p:txBody>
          <a:bodyPr anchorCtr="0" anchor="t" bIns="91425" lIns="91425" spcFirstLastPara="1" rIns="91425" wrap="square" tIns="91425">
            <a:spAutoFit/>
          </a:bodyPr>
          <a:lstStyle/>
          <a:p>
            <a:pPr indent="-317500" lvl="0" marL="889000" rtl="0" algn="l">
              <a:lnSpc>
                <a:spcPct val="115000"/>
              </a:lnSpc>
              <a:spcBef>
                <a:spcPts val="0"/>
              </a:spcBef>
              <a:spcAft>
                <a:spcPts val="0"/>
              </a:spcAft>
              <a:buClr>
                <a:schemeClr val="dk1"/>
              </a:buClr>
              <a:buSzPts val="1400"/>
              <a:buFont typeface="Arial"/>
              <a:buChar char="●"/>
            </a:pPr>
            <a:r>
              <a:rPr lang="it-IT">
                <a:solidFill>
                  <a:schemeClr val="dk1"/>
                </a:solidFill>
              </a:rPr>
              <a:t>Robot are set of links (ideally rigid) connected together with joints to perform a specific task (welding, assembly,...)​</a:t>
            </a:r>
            <a:endParaRPr>
              <a:solidFill>
                <a:schemeClr val="dk1"/>
              </a:solidFill>
            </a:endParaRPr>
          </a:p>
          <a:p>
            <a:pPr indent="-317500" lvl="0" marL="889000" rtl="0" algn="l">
              <a:lnSpc>
                <a:spcPct val="115000"/>
              </a:lnSpc>
              <a:spcBef>
                <a:spcPts val="0"/>
              </a:spcBef>
              <a:spcAft>
                <a:spcPts val="0"/>
              </a:spcAft>
              <a:buClr>
                <a:schemeClr val="dk1"/>
              </a:buClr>
              <a:buSzPts val="1400"/>
              <a:buFont typeface="Arial"/>
              <a:buChar char="●"/>
            </a:pPr>
            <a:r>
              <a:rPr lang="it-IT">
                <a:solidFill>
                  <a:schemeClr val="dk1"/>
                </a:solidFill>
              </a:rPr>
              <a:t>Since it is possibile describe a point defined in a reference frame to another one using rotation and translational matrix, a kineamtics chain that describe robot movements can be found​</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pic>
        <p:nvPicPr>
          <p:cNvPr id="176" name="Google Shape;176;g1b10e2550d7_0_114"/>
          <p:cNvPicPr preferRelativeResize="0"/>
          <p:nvPr/>
        </p:nvPicPr>
        <p:blipFill>
          <a:blip r:embed="rId3">
            <a:alphaModFix/>
          </a:blip>
          <a:stretch>
            <a:fillRect/>
          </a:stretch>
        </p:blipFill>
        <p:spPr>
          <a:xfrm>
            <a:off x="6119925" y="1824075"/>
            <a:ext cx="2028825" cy="1581150"/>
          </a:xfrm>
          <a:prstGeom prst="rect">
            <a:avLst/>
          </a:prstGeom>
          <a:noFill/>
          <a:ln>
            <a:noFill/>
          </a:ln>
        </p:spPr>
      </p:pic>
      <p:pic>
        <p:nvPicPr>
          <p:cNvPr id="177" name="Google Shape;177;g1b10e2550d7_0_114"/>
          <p:cNvPicPr preferRelativeResize="0"/>
          <p:nvPr/>
        </p:nvPicPr>
        <p:blipFill>
          <a:blip r:embed="rId4">
            <a:alphaModFix/>
          </a:blip>
          <a:stretch>
            <a:fillRect/>
          </a:stretch>
        </p:blipFill>
        <p:spPr>
          <a:xfrm>
            <a:off x="9051675" y="2741225"/>
            <a:ext cx="2152650" cy="1200150"/>
          </a:xfrm>
          <a:prstGeom prst="rect">
            <a:avLst/>
          </a:prstGeom>
          <a:noFill/>
          <a:ln>
            <a:noFill/>
          </a:ln>
        </p:spPr>
      </p:pic>
      <p:pic>
        <p:nvPicPr>
          <p:cNvPr id="178" name="Google Shape;178;g1b10e2550d7_0_114"/>
          <p:cNvPicPr preferRelativeResize="0"/>
          <p:nvPr/>
        </p:nvPicPr>
        <p:blipFill>
          <a:blip r:embed="rId5">
            <a:alphaModFix/>
          </a:blip>
          <a:stretch>
            <a:fillRect/>
          </a:stretch>
        </p:blipFill>
        <p:spPr>
          <a:xfrm>
            <a:off x="8471025" y="1954900"/>
            <a:ext cx="3190875" cy="609600"/>
          </a:xfrm>
          <a:prstGeom prst="rect">
            <a:avLst/>
          </a:prstGeom>
          <a:noFill/>
          <a:ln>
            <a:noFill/>
          </a:ln>
        </p:spPr>
      </p:pic>
      <p:pic>
        <p:nvPicPr>
          <p:cNvPr id="179" name="Google Shape;179;g1b10e2550d7_0_114"/>
          <p:cNvPicPr preferRelativeResize="0"/>
          <p:nvPr/>
        </p:nvPicPr>
        <p:blipFill>
          <a:blip r:embed="rId6">
            <a:alphaModFix/>
          </a:blip>
          <a:stretch>
            <a:fillRect/>
          </a:stretch>
        </p:blipFill>
        <p:spPr>
          <a:xfrm>
            <a:off x="1544625" y="2082375"/>
            <a:ext cx="3895725" cy="2200275"/>
          </a:xfrm>
          <a:prstGeom prst="rect">
            <a:avLst/>
          </a:prstGeom>
          <a:noFill/>
          <a:ln>
            <a:noFill/>
          </a:ln>
        </p:spPr>
      </p:pic>
      <p:sp>
        <p:nvSpPr>
          <p:cNvPr id="180" name="Google Shape;180;g1b10e2550d7_0_114"/>
          <p:cNvSpPr txBox="1"/>
          <p:nvPr/>
        </p:nvSpPr>
        <p:spPr>
          <a:xfrm>
            <a:off x="348050" y="4434475"/>
            <a:ext cx="109731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it-IT">
                <a:solidFill>
                  <a:schemeClr val="dk1"/>
                </a:solidFill>
              </a:rPr>
              <a:t>The principally joints used in the robotic kinematics chain are:​</a:t>
            </a:r>
            <a:endParaRPr>
              <a:solidFill>
                <a:schemeClr val="dk1"/>
              </a:solidFill>
            </a:endParaRPr>
          </a:p>
          <a:p>
            <a:pPr indent="0" lvl="0" marL="0" rtl="0" algn="l">
              <a:lnSpc>
                <a:spcPct val="115000"/>
              </a:lnSpc>
              <a:spcBef>
                <a:spcPts val="0"/>
              </a:spcBef>
              <a:spcAft>
                <a:spcPts val="0"/>
              </a:spcAft>
              <a:buNone/>
            </a:pPr>
            <a:r>
              <a:rPr lang="it-IT">
                <a:solidFill>
                  <a:schemeClr val="dk1"/>
                </a:solidFill>
              </a:rPr>
              <a:t>​</a:t>
            </a:r>
            <a:endParaRPr>
              <a:solidFill>
                <a:schemeClr val="dk1"/>
              </a:solidFill>
            </a:endParaRPr>
          </a:p>
          <a:p>
            <a:pPr indent="-317500" lvl="0" marL="889000" rtl="0" algn="l">
              <a:lnSpc>
                <a:spcPct val="115000"/>
              </a:lnSpc>
              <a:spcBef>
                <a:spcPts val="0"/>
              </a:spcBef>
              <a:spcAft>
                <a:spcPts val="0"/>
              </a:spcAft>
              <a:buClr>
                <a:schemeClr val="dk1"/>
              </a:buClr>
              <a:buSzPts val="1400"/>
              <a:buFont typeface="Arial"/>
              <a:buChar char="●"/>
            </a:pPr>
            <a:r>
              <a:rPr lang="it-IT">
                <a:solidFill>
                  <a:schemeClr val="dk1"/>
                </a:solidFill>
              </a:rPr>
              <a:t>Prismatic​</a:t>
            </a:r>
            <a:endParaRPr>
              <a:solidFill>
                <a:schemeClr val="dk1"/>
              </a:solidFill>
            </a:endParaRPr>
          </a:p>
          <a:p>
            <a:pPr indent="-317500" lvl="0" marL="889000" rtl="0" algn="l">
              <a:lnSpc>
                <a:spcPct val="115000"/>
              </a:lnSpc>
              <a:spcBef>
                <a:spcPts val="0"/>
              </a:spcBef>
              <a:spcAft>
                <a:spcPts val="0"/>
              </a:spcAft>
              <a:buClr>
                <a:schemeClr val="dk1"/>
              </a:buClr>
              <a:buSzPts val="1400"/>
              <a:buFont typeface="Arial"/>
              <a:buChar char="●"/>
            </a:pPr>
            <a:r>
              <a:rPr lang="it-IT">
                <a:solidFill>
                  <a:schemeClr val="dk1"/>
                </a:solidFill>
              </a:rPr>
              <a:t>Revolute​</a:t>
            </a:r>
            <a:endParaRPr>
              <a:solidFill>
                <a:schemeClr val="dk1"/>
              </a:solidFill>
            </a:endParaRPr>
          </a:p>
          <a:p>
            <a:pPr indent="-317500" lvl="0" marL="889000" rtl="0" algn="l">
              <a:lnSpc>
                <a:spcPct val="115000"/>
              </a:lnSpc>
              <a:spcBef>
                <a:spcPts val="0"/>
              </a:spcBef>
              <a:spcAft>
                <a:spcPts val="0"/>
              </a:spcAft>
              <a:buClr>
                <a:schemeClr val="dk1"/>
              </a:buClr>
              <a:buSzPts val="1400"/>
              <a:buFont typeface="Arial"/>
              <a:buChar char="●"/>
            </a:pPr>
            <a:r>
              <a:rPr lang="it-IT">
                <a:solidFill>
                  <a:schemeClr val="dk1"/>
                </a:solidFill>
              </a:rPr>
              <a:t>Fixed</a:t>
            </a:r>
            <a:endParaRPr b="1">
              <a:solidFill>
                <a:schemeClr val="dk1"/>
              </a:solidFill>
            </a:endParaRPr>
          </a:p>
        </p:txBody>
      </p:sp>
      <p:pic>
        <p:nvPicPr>
          <p:cNvPr id="181" name="Google Shape;181;g1b10e2550d7_0_114"/>
          <p:cNvPicPr preferRelativeResize="0"/>
          <p:nvPr/>
        </p:nvPicPr>
        <p:blipFill>
          <a:blip r:embed="rId7">
            <a:alphaModFix/>
          </a:blip>
          <a:stretch>
            <a:fillRect/>
          </a:stretch>
        </p:blipFill>
        <p:spPr>
          <a:xfrm>
            <a:off x="6218175" y="4748850"/>
            <a:ext cx="4916550" cy="11639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b10e2550d7_0_44"/>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robotics</a:t>
            </a:r>
            <a:endParaRPr b="0" i="0" sz="2800" u="none" cap="none" strike="noStrike">
              <a:solidFill>
                <a:srgbClr val="125687"/>
              </a:solidFill>
              <a:latin typeface="Arial"/>
              <a:ea typeface="Arial"/>
              <a:cs typeface="Arial"/>
              <a:sym typeface="Arial"/>
            </a:endParaRPr>
          </a:p>
        </p:txBody>
      </p:sp>
      <p:sp>
        <p:nvSpPr>
          <p:cNvPr id="187" name="Google Shape;187;g1b10e2550d7_0_44"/>
          <p:cNvSpPr txBox="1"/>
          <p:nvPr/>
        </p:nvSpPr>
        <p:spPr>
          <a:xfrm>
            <a:off x="-263775" y="1160200"/>
            <a:ext cx="11398500" cy="1143600"/>
          </a:xfrm>
          <a:prstGeom prst="rect">
            <a:avLst/>
          </a:prstGeom>
          <a:noFill/>
          <a:ln>
            <a:noFill/>
          </a:ln>
        </p:spPr>
        <p:txBody>
          <a:bodyPr anchorCtr="0" anchor="t" bIns="91425" lIns="91425" spcFirstLastPara="1" rIns="91425" wrap="square" tIns="91425">
            <a:spAutoFit/>
          </a:bodyPr>
          <a:lstStyle/>
          <a:p>
            <a:pPr indent="-317500" lvl="0" marL="889000" rtl="0" algn="l">
              <a:lnSpc>
                <a:spcPct val="115000"/>
              </a:lnSpc>
              <a:spcBef>
                <a:spcPts val="0"/>
              </a:spcBef>
              <a:spcAft>
                <a:spcPts val="0"/>
              </a:spcAft>
              <a:buClr>
                <a:schemeClr val="dk1"/>
              </a:buClr>
              <a:buSzPts val="1400"/>
              <a:buFont typeface="Arial"/>
              <a:buChar char="●"/>
            </a:pPr>
            <a:r>
              <a:rPr lang="it-IT">
                <a:solidFill>
                  <a:schemeClr val="dk1"/>
                </a:solidFill>
              </a:rPr>
              <a:t>Robot are set of links (ideally rigid) connected together with joints to perform a specific task (welding, assembly,...)​</a:t>
            </a:r>
            <a:endParaRPr>
              <a:solidFill>
                <a:schemeClr val="dk1"/>
              </a:solidFill>
            </a:endParaRPr>
          </a:p>
          <a:p>
            <a:pPr indent="-317500" lvl="0" marL="889000" rtl="0" algn="l">
              <a:lnSpc>
                <a:spcPct val="115000"/>
              </a:lnSpc>
              <a:spcBef>
                <a:spcPts val="0"/>
              </a:spcBef>
              <a:spcAft>
                <a:spcPts val="0"/>
              </a:spcAft>
              <a:buClr>
                <a:schemeClr val="dk1"/>
              </a:buClr>
              <a:buSzPts val="1400"/>
              <a:buFont typeface="Arial"/>
              <a:buChar char="●"/>
            </a:pPr>
            <a:r>
              <a:rPr lang="it-IT">
                <a:solidFill>
                  <a:schemeClr val="dk1"/>
                </a:solidFill>
              </a:rPr>
              <a:t>Since it is possibile describe a point defined in a reference frame to another one using rotation and translational matrix, a kineamtics chain that describe robot movements can be found​</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pic>
        <p:nvPicPr>
          <p:cNvPr id="188" name="Google Shape;188;g1b10e2550d7_0_44"/>
          <p:cNvPicPr preferRelativeResize="0"/>
          <p:nvPr/>
        </p:nvPicPr>
        <p:blipFill>
          <a:blip r:embed="rId3">
            <a:alphaModFix/>
          </a:blip>
          <a:stretch>
            <a:fillRect/>
          </a:stretch>
        </p:blipFill>
        <p:spPr>
          <a:xfrm>
            <a:off x="6119925" y="1824075"/>
            <a:ext cx="2028825" cy="1581150"/>
          </a:xfrm>
          <a:prstGeom prst="rect">
            <a:avLst/>
          </a:prstGeom>
          <a:noFill/>
          <a:ln>
            <a:noFill/>
          </a:ln>
        </p:spPr>
      </p:pic>
      <p:pic>
        <p:nvPicPr>
          <p:cNvPr id="189" name="Google Shape;189;g1b10e2550d7_0_44"/>
          <p:cNvPicPr preferRelativeResize="0"/>
          <p:nvPr/>
        </p:nvPicPr>
        <p:blipFill>
          <a:blip r:embed="rId4">
            <a:alphaModFix/>
          </a:blip>
          <a:stretch>
            <a:fillRect/>
          </a:stretch>
        </p:blipFill>
        <p:spPr>
          <a:xfrm>
            <a:off x="9051675" y="2741225"/>
            <a:ext cx="2152650" cy="1200150"/>
          </a:xfrm>
          <a:prstGeom prst="rect">
            <a:avLst/>
          </a:prstGeom>
          <a:noFill/>
          <a:ln>
            <a:noFill/>
          </a:ln>
        </p:spPr>
      </p:pic>
      <p:pic>
        <p:nvPicPr>
          <p:cNvPr id="190" name="Google Shape;190;g1b10e2550d7_0_44"/>
          <p:cNvPicPr preferRelativeResize="0"/>
          <p:nvPr/>
        </p:nvPicPr>
        <p:blipFill>
          <a:blip r:embed="rId5">
            <a:alphaModFix/>
          </a:blip>
          <a:stretch>
            <a:fillRect/>
          </a:stretch>
        </p:blipFill>
        <p:spPr>
          <a:xfrm>
            <a:off x="8471025" y="1954900"/>
            <a:ext cx="3190875" cy="609600"/>
          </a:xfrm>
          <a:prstGeom prst="rect">
            <a:avLst/>
          </a:prstGeom>
          <a:noFill/>
          <a:ln>
            <a:noFill/>
          </a:ln>
        </p:spPr>
      </p:pic>
      <p:pic>
        <p:nvPicPr>
          <p:cNvPr id="191" name="Google Shape;191;g1b10e2550d7_0_44"/>
          <p:cNvPicPr preferRelativeResize="0"/>
          <p:nvPr/>
        </p:nvPicPr>
        <p:blipFill>
          <a:blip r:embed="rId6">
            <a:alphaModFix/>
          </a:blip>
          <a:stretch>
            <a:fillRect/>
          </a:stretch>
        </p:blipFill>
        <p:spPr>
          <a:xfrm>
            <a:off x="1544625" y="2082375"/>
            <a:ext cx="3895725" cy="2200275"/>
          </a:xfrm>
          <a:prstGeom prst="rect">
            <a:avLst/>
          </a:prstGeom>
          <a:noFill/>
          <a:ln>
            <a:noFill/>
          </a:ln>
        </p:spPr>
      </p:pic>
      <p:sp>
        <p:nvSpPr>
          <p:cNvPr id="192" name="Google Shape;192;g1b10e2550d7_0_44"/>
          <p:cNvSpPr txBox="1"/>
          <p:nvPr/>
        </p:nvSpPr>
        <p:spPr>
          <a:xfrm>
            <a:off x="348050" y="4434475"/>
            <a:ext cx="10973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b="1" lang="it-IT">
                <a:solidFill>
                  <a:schemeClr val="dk1"/>
                </a:solidFill>
              </a:rPr>
              <a:t>Forward kinematics </a:t>
            </a:r>
            <a:r>
              <a:rPr lang="it-IT">
                <a:solidFill>
                  <a:schemeClr val="dk1"/>
                </a:solidFill>
              </a:rPr>
              <a:t>allow to found the TCP (Tool Center Point) position respect to a world frame, once all joints coordinates are choosen. ​</a:t>
            </a:r>
            <a:endParaRPr/>
          </a:p>
        </p:txBody>
      </p:sp>
      <p:pic>
        <p:nvPicPr>
          <p:cNvPr id="193" name="Google Shape;193;g1b10e2550d7_0_44"/>
          <p:cNvPicPr preferRelativeResize="0"/>
          <p:nvPr/>
        </p:nvPicPr>
        <p:blipFill>
          <a:blip r:embed="rId7">
            <a:alphaModFix/>
          </a:blip>
          <a:stretch>
            <a:fillRect/>
          </a:stretch>
        </p:blipFill>
        <p:spPr>
          <a:xfrm>
            <a:off x="3245250" y="5127413"/>
            <a:ext cx="4486275" cy="1381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b10e2550d7_0_6"/>
          <p:cNvSpPr txBox="1"/>
          <p:nvPr/>
        </p:nvSpPr>
        <p:spPr>
          <a:xfrm>
            <a:off x="609480" y="457200"/>
            <a:ext cx="10769400" cy="9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lang="it-IT" sz="2800">
                <a:solidFill>
                  <a:srgbClr val="125687"/>
                </a:solidFill>
              </a:rPr>
              <a:t>Artificial intelligence : robotics</a:t>
            </a:r>
            <a:endParaRPr b="0" i="0" sz="2800" u="none" cap="none" strike="noStrike">
              <a:solidFill>
                <a:srgbClr val="125687"/>
              </a:solidFill>
              <a:latin typeface="Arial"/>
              <a:ea typeface="Arial"/>
              <a:cs typeface="Arial"/>
              <a:sym typeface="Arial"/>
            </a:endParaRPr>
          </a:p>
        </p:txBody>
      </p:sp>
      <p:pic>
        <p:nvPicPr>
          <p:cNvPr id="199" name="Google Shape;199;g1b10e2550d7_0_6"/>
          <p:cNvPicPr preferRelativeResize="0"/>
          <p:nvPr/>
        </p:nvPicPr>
        <p:blipFill>
          <a:blip r:embed="rId3">
            <a:alphaModFix/>
          </a:blip>
          <a:stretch>
            <a:fillRect/>
          </a:stretch>
        </p:blipFill>
        <p:spPr>
          <a:xfrm>
            <a:off x="7951975" y="1014325"/>
            <a:ext cx="3962400" cy="3619500"/>
          </a:xfrm>
          <a:prstGeom prst="rect">
            <a:avLst/>
          </a:prstGeom>
          <a:noFill/>
          <a:ln>
            <a:noFill/>
          </a:ln>
        </p:spPr>
      </p:pic>
      <p:sp>
        <p:nvSpPr>
          <p:cNvPr id="200" name="Google Shape;200;g1b10e2550d7_0_6"/>
          <p:cNvSpPr txBox="1"/>
          <p:nvPr/>
        </p:nvSpPr>
        <p:spPr>
          <a:xfrm>
            <a:off x="492350" y="1249275"/>
            <a:ext cx="72015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it-IT">
                <a:solidFill>
                  <a:schemeClr val="dk1"/>
                </a:solidFill>
              </a:rPr>
              <a:t>Usually the </a:t>
            </a:r>
            <a:r>
              <a:rPr b="1" lang="it-IT">
                <a:solidFill>
                  <a:schemeClr val="dk1"/>
                </a:solidFill>
              </a:rPr>
              <a:t>inverse kinematic </a:t>
            </a:r>
            <a:r>
              <a:rPr lang="it-IT">
                <a:solidFill>
                  <a:schemeClr val="dk1"/>
                </a:solidFill>
              </a:rPr>
              <a:t>problem is more interesting, since allow to define a task in the world space and </a:t>
            </a:r>
            <a:r>
              <a:rPr lang="it-IT">
                <a:solidFill>
                  <a:schemeClr val="dk1"/>
                </a:solidFill>
              </a:rPr>
              <a:t>transform</a:t>
            </a:r>
            <a:r>
              <a:rPr lang="it-IT">
                <a:solidFill>
                  <a:schemeClr val="dk1"/>
                </a:solidFill>
              </a:rPr>
              <a:t> the world-</a:t>
            </a:r>
            <a:r>
              <a:rPr lang="it-IT">
                <a:solidFill>
                  <a:schemeClr val="dk1"/>
                </a:solidFill>
              </a:rPr>
              <a:t>coordinates</a:t>
            </a:r>
            <a:r>
              <a:rPr lang="it-IT">
                <a:solidFill>
                  <a:schemeClr val="dk1"/>
                </a:solidFill>
              </a:rPr>
              <a:t> into robot coordinates.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it-IT">
                <a:solidFill>
                  <a:schemeClr val="dk1"/>
                </a:solidFill>
              </a:rPr>
              <a:t>Once </a:t>
            </a:r>
            <a:r>
              <a:rPr b="1" lang="it-IT">
                <a:solidFill>
                  <a:schemeClr val="dk1"/>
                </a:solidFill>
              </a:rPr>
              <a:t>waypoints</a:t>
            </a:r>
            <a:r>
              <a:rPr lang="it-IT">
                <a:solidFill>
                  <a:schemeClr val="dk1"/>
                </a:solidFill>
              </a:rPr>
              <a:t> are defined a motion law have to be set. Usually a S-shape law (or trapezoidal) is chosen to interpolate all joints points.</a:t>
            </a:r>
            <a:endParaRPr>
              <a:solidFill>
                <a:schemeClr val="dk1"/>
              </a:solidFill>
            </a:endParaRPr>
          </a:p>
        </p:txBody>
      </p:sp>
      <p:pic>
        <p:nvPicPr>
          <p:cNvPr id="201" name="Google Shape;201;g1b10e2550d7_0_6"/>
          <p:cNvPicPr preferRelativeResize="0"/>
          <p:nvPr/>
        </p:nvPicPr>
        <p:blipFill>
          <a:blip r:embed="rId4">
            <a:alphaModFix/>
          </a:blip>
          <a:stretch>
            <a:fillRect/>
          </a:stretch>
        </p:blipFill>
        <p:spPr>
          <a:xfrm>
            <a:off x="1849963" y="2121863"/>
            <a:ext cx="4486275" cy="1381125"/>
          </a:xfrm>
          <a:prstGeom prst="rect">
            <a:avLst/>
          </a:prstGeom>
          <a:noFill/>
          <a:ln>
            <a:noFill/>
          </a:ln>
        </p:spPr>
      </p:pic>
      <p:pic>
        <p:nvPicPr>
          <p:cNvPr id="202" name="Google Shape;202;g1b10e2550d7_0_6"/>
          <p:cNvPicPr preferRelativeResize="0"/>
          <p:nvPr/>
        </p:nvPicPr>
        <p:blipFill>
          <a:blip r:embed="rId5">
            <a:alphaModFix/>
          </a:blip>
          <a:stretch>
            <a:fillRect/>
          </a:stretch>
        </p:blipFill>
        <p:spPr>
          <a:xfrm>
            <a:off x="152400" y="4786225"/>
            <a:ext cx="6916486" cy="1919375"/>
          </a:xfrm>
          <a:prstGeom prst="rect">
            <a:avLst/>
          </a:prstGeom>
          <a:noFill/>
          <a:ln>
            <a:noFill/>
          </a:ln>
        </p:spPr>
      </p:pic>
      <p:sp>
        <p:nvSpPr>
          <p:cNvPr id="203" name="Google Shape;203;g1b10e2550d7_0_6"/>
          <p:cNvSpPr txBox="1"/>
          <p:nvPr/>
        </p:nvSpPr>
        <p:spPr>
          <a:xfrm>
            <a:off x="7404575" y="5452575"/>
            <a:ext cx="431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100" u="sng">
                <a:solidFill>
                  <a:schemeClr val="dk2"/>
                </a:solidFill>
                <a:hlinkClick r:id="rId6">
                  <a:extLst>
                    <a:ext uri="{A12FA001-AC4F-418D-AE19-62706E023703}">
                      <ahyp:hlinkClr val="tx"/>
                    </a:ext>
                  </a:extLst>
                </a:hlinkClick>
              </a:rPr>
              <a:t>https://it.mathworks.com/help/robotics/index.html?s_tid=CRUX_lftnav</a:t>
            </a:r>
            <a:endParaRPr sz="2100">
              <a:solidFill>
                <a:schemeClr val="dk2"/>
              </a:solidFil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2021-01-19T20:29:44Z</dcterms:created>
  <dc:creator>Owen Paul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lianceAssetId">
    <vt:lpwstr/>
  </property>
  <property fmtid="{D5CDD505-2E9C-101B-9397-08002B2CF9AE}" pid="4" name="ContentTypeId">
    <vt:lpwstr>0x0101005CED2B3B9BAE8849942648134EEE717D</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Notes">
    <vt:i4>0</vt:i4>
  </property>
  <property fmtid="{D5CDD505-2E9C-101B-9397-08002B2CF9AE}" pid="10" name="Order">
    <vt:i4>47491500</vt:i4>
  </property>
  <property fmtid="{D5CDD505-2E9C-101B-9397-08002B2CF9AE}" pid="11" name="PresentationFormat">
    <vt:lpwstr>Widescreen</vt:lpwstr>
  </property>
  <property fmtid="{D5CDD505-2E9C-101B-9397-08002B2CF9AE}" pid="12" name="ScaleCrop">
    <vt:bool>false</vt:bool>
  </property>
  <property fmtid="{D5CDD505-2E9C-101B-9397-08002B2CF9AE}" pid="13" name="ShareDoc">
    <vt:bool>false</vt:bool>
  </property>
  <property fmtid="{D5CDD505-2E9C-101B-9397-08002B2CF9AE}" pid="14" name="Slides">
    <vt:i4>4</vt:i4>
  </property>
  <property fmtid="{D5CDD505-2E9C-101B-9397-08002B2CF9AE}" pid="15" name="TemplateUrl">
    <vt:lpwstr/>
  </property>
  <property fmtid="{D5CDD505-2E9C-101B-9397-08002B2CF9AE}" pid="16" name="_AdHocReviewCycleID">
    <vt:i4>441712758</vt:i4>
  </property>
  <property fmtid="{D5CDD505-2E9C-101B-9397-08002B2CF9AE}" pid="17" name="_AuthorEmail">
    <vt:lpwstr>Julie.Cornell@mathworks.com</vt:lpwstr>
  </property>
  <property fmtid="{D5CDD505-2E9C-101B-9397-08002B2CF9AE}" pid="18" name="_AuthorEmailDisplayName">
    <vt:lpwstr>Julie Cornell</vt:lpwstr>
  </property>
  <property fmtid="{D5CDD505-2E9C-101B-9397-08002B2CF9AE}" pid="19" name="_EmailSubject">
    <vt:lpwstr>Quick PPT question</vt:lpwstr>
  </property>
  <property fmtid="{D5CDD505-2E9C-101B-9397-08002B2CF9AE}" pid="20" name="_NewReviewCycle">
    <vt:lpwstr/>
  </property>
  <property fmtid="{D5CDD505-2E9C-101B-9397-08002B2CF9AE}" pid="21" name="xd_ProgID">
    <vt:lpwstr/>
  </property>
  <property fmtid="{D5CDD505-2E9C-101B-9397-08002B2CF9AE}" pid="22" name="xd_Signature">
    <vt:bool>false</vt:bool>
  </property>
</Properties>
</file>